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906000" cy="6858000" type="A4"/>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2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9DBA4-7B2E-4DE7-AF1C-331336D5EA6F}" type="datetimeFigureOut">
              <a:rPr lang="en-GB" smtClean="0"/>
              <a:t>17/03/2024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2217102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9DBA4-7B2E-4DE7-AF1C-331336D5EA6F}" type="datetimeFigureOut">
              <a:rPr lang="en-GB" smtClean="0"/>
              <a:t>17/03/2024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804891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9DBA4-7B2E-4DE7-AF1C-331336D5EA6F}" type="datetimeFigureOut">
              <a:rPr lang="en-GB" smtClean="0"/>
              <a:t>17/03/2024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2803567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9DBA4-7B2E-4DE7-AF1C-331336D5EA6F}" type="datetimeFigureOut">
              <a:rPr lang="en-GB" smtClean="0"/>
              <a:t>17/03/2024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2986839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9DBA4-7B2E-4DE7-AF1C-331336D5EA6F}" type="datetimeFigureOut">
              <a:rPr lang="en-GB" smtClean="0"/>
              <a:t>17/03/2024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240008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9DBA4-7B2E-4DE7-AF1C-331336D5EA6F}" type="datetimeFigureOut">
              <a:rPr lang="en-GB" smtClean="0"/>
              <a:t>17/03/2024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125644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9DBA4-7B2E-4DE7-AF1C-331336D5EA6F}" type="datetimeFigureOut">
              <a:rPr lang="en-GB" smtClean="0"/>
              <a:t>17/03/2024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789518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9DBA4-7B2E-4DE7-AF1C-331336D5EA6F}" type="datetimeFigureOut">
              <a:rPr lang="en-GB" smtClean="0"/>
              <a:t>17/03/2024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355581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99DBA4-7B2E-4DE7-AF1C-331336D5EA6F}" type="datetimeFigureOut">
              <a:rPr lang="en-GB" smtClean="0"/>
              <a:t>17/03/2024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2948247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99DBA4-7B2E-4DE7-AF1C-331336D5EA6F}" type="datetimeFigureOut">
              <a:rPr lang="en-GB" smtClean="0"/>
              <a:t>17/03/2024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3498650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99DBA4-7B2E-4DE7-AF1C-331336D5EA6F}" type="datetimeFigureOut">
              <a:rPr lang="en-GB" smtClean="0"/>
              <a:t>17/03/2024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3D909B-275E-4CD1-919C-B9BE0A64CA37}" type="slidenum">
              <a:rPr lang="en-GB" smtClean="0"/>
              <a:t>‹#›</a:t>
            </a:fld>
            <a:endParaRPr lang="en-GB"/>
          </a:p>
        </p:txBody>
      </p:sp>
    </p:spTree>
    <p:extLst>
      <p:ext uri="{BB962C8B-B14F-4D97-AF65-F5344CB8AC3E}">
        <p14:creationId xmlns:p14="http://schemas.microsoft.com/office/powerpoint/2010/main" val="1598323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9DBA4-7B2E-4DE7-AF1C-331336D5EA6F}" type="datetimeFigureOut">
              <a:rPr lang="en-GB" smtClean="0"/>
              <a:t>17/03/2024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3D909B-275E-4CD1-919C-B9BE0A64CA37}" type="slidenum">
              <a:rPr lang="en-GB" smtClean="0"/>
              <a:t>‹#›</a:t>
            </a:fld>
            <a:endParaRPr lang="en-GB"/>
          </a:p>
        </p:txBody>
      </p:sp>
    </p:spTree>
    <p:extLst>
      <p:ext uri="{BB962C8B-B14F-4D97-AF65-F5344CB8AC3E}">
        <p14:creationId xmlns:p14="http://schemas.microsoft.com/office/powerpoint/2010/main" val="891191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BCD5-74F2-4718-AA3F-971C4D088346}"/>
              </a:ext>
            </a:extLst>
          </p:cNvPr>
          <p:cNvSpPr>
            <a:spLocks noGrp="1"/>
          </p:cNvSpPr>
          <p:nvPr>
            <p:ph type="ctrTitle"/>
          </p:nvPr>
        </p:nvSpPr>
        <p:spPr>
          <a:xfrm>
            <a:off x="455670" y="171450"/>
            <a:ext cx="3074041" cy="781938"/>
          </a:xfrm>
        </p:spPr>
        <p:txBody>
          <a:bodyPr>
            <a:normAutofit/>
          </a:bodyPr>
          <a:lstStyle/>
          <a:p>
            <a:pPr algn="l"/>
            <a:r>
              <a:rPr lang="en-GB" sz="2400" b="1" dirty="0">
                <a:latin typeface="Century Gothic" panose="020B0502020202020204" pitchFamily="34" charset="0"/>
              </a:rPr>
              <a:t>Community Bible Experience</a:t>
            </a:r>
          </a:p>
        </p:txBody>
      </p:sp>
      <p:sp>
        <p:nvSpPr>
          <p:cNvPr id="3" name="Subtitle 2">
            <a:extLst>
              <a:ext uri="{FF2B5EF4-FFF2-40B4-BE49-F238E27FC236}">
                <a16:creationId xmlns:a16="http://schemas.microsoft.com/office/drawing/2014/main" id="{1DAB8889-28EC-4365-8B2A-68C2FBCA33E7}"/>
              </a:ext>
            </a:extLst>
          </p:cNvPr>
          <p:cNvSpPr>
            <a:spLocks noGrp="1"/>
          </p:cNvSpPr>
          <p:nvPr>
            <p:ph type="subTitle" idx="1"/>
          </p:nvPr>
        </p:nvSpPr>
        <p:spPr>
          <a:xfrm>
            <a:off x="200867" y="1047200"/>
            <a:ext cx="3266955" cy="1655762"/>
          </a:xfrm>
        </p:spPr>
        <p:txBody>
          <a:bodyPr>
            <a:noAutofit/>
          </a:bodyPr>
          <a:lstStyle/>
          <a:p>
            <a:pPr marL="180975" indent="-180975" algn="l">
              <a:buAutoNum type="arabicPeriod"/>
            </a:pPr>
            <a:r>
              <a:rPr lang="en-GB" sz="1400" dirty="0">
                <a:latin typeface="Arial" panose="020B0604020202020204" pitchFamily="34" charset="0"/>
                <a:cs typeface="Arial" panose="020B0604020202020204" pitchFamily="34" charset="0"/>
              </a:rPr>
              <a:t>What is something you noticed for the first time?</a:t>
            </a:r>
          </a:p>
          <a:p>
            <a:pPr marL="180975" indent="-180975" algn="l">
              <a:buAutoNum type="arabicPeriod"/>
            </a:pPr>
            <a:r>
              <a:rPr lang="en-GB" sz="1400" dirty="0">
                <a:latin typeface="Arial" panose="020B0604020202020204" pitchFamily="34" charset="0"/>
                <a:cs typeface="Arial" panose="020B0604020202020204" pitchFamily="34" charset="0"/>
              </a:rPr>
              <a:t>What questions did you have?</a:t>
            </a:r>
          </a:p>
        </p:txBody>
      </p:sp>
      <p:pic>
        <p:nvPicPr>
          <p:cNvPr id="5" name="Picture 4">
            <a:extLst>
              <a:ext uri="{FF2B5EF4-FFF2-40B4-BE49-F238E27FC236}">
                <a16:creationId xmlns:a16="http://schemas.microsoft.com/office/drawing/2014/main" id="{FDD7C816-CE4B-4992-9978-FF215D23F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908" y="171449"/>
            <a:ext cx="1502075" cy="1502075"/>
          </a:xfrm>
          <a:prstGeom prst="rect">
            <a:avLst/>
          </a:prstGeom>
        </p:spPr>
      </p:pic>
      <p:sp>
        <p:nvSpPr>
          <p:cNvPr id="6" name="Rectangle 5">
            <a:extLst>
              <a:ext uri="{FF2B5EF4-FFF2-40B4-BE49-F238E27FC236}">
                <a16:creationId xmlns:a16="http://schemas.microsoft.com/office/drawing/2014/main" id="{FFAC8873-A120-4772-A371-7FDC145020DF}"/>
              </a:ext>
            </a:extLst>
          </p:cNvPr>
          <p:cNvSpPr/>
          <p:nvPr/>
        </p:nvSpPr>
        <p:spPr>
          <a:xfrm>
            <a:off x="60388"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ubtitle 2">
            <a:extLst>
              <a:ext uri="{FF2B5EF4-FFF2-40B4-BE49-F238E27FC236}">
                <a16:creationId xmlns:a16="http://schemas.microsoft.com/office/drawing/2014/main" id="{AC084FC7-F831-4E3F-BB3F-6BAB9F6E390C}"/>
              </a:ext>
            </a:extLst>
          </p:cNvPr>
          <p:cNvSpPr txBox="1">
            <a:spLocks/>
          </p:cNvSpPr>
          <p:nvPr/>
        </p:nvSpPr>
        <p:spPr>
          <a:xfrm>
            <a:off x="200867" y="1875081"/>
            <a:ext cx="4388389" cy="100327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dirty="0">
                <a:latin typeface="Arial" panose="020B0604020202020204" pitchFamily="34" charset="0"/>
                <a:cs typeface="Arial" panose="020B0604020202020204" pitchFamily="34" charset="0"/>
              </a:rPr>
              <a:t>3. Was there anything that bothered you?</a:t>
            </a:r>
          </a:p>
          <a:p>
            <a:pPr algn="l"/>
            <a:r>
              <a:rPr lang="en-GB" sz="1400" dirty="0">
                <a:latin typeface="Arial" panose="020B0604020202020204" pitchFamily="34" charset="0"/>
                <a:cs typeface="Arial" panose="020B0604020202020204" pitchFamily="34" charset="0"/>
              </a:rPr>
              <a:t>4. What did you learn about God?</a:t>
            </a:r>
          </a:p>
          <a:p>
            <a:pPr algn="l"/>
            <a:r>
              <a:rPr lang="en-GB" sz="1400" dirty="0">
                <a:latin typeface="Arial" panose="020B0604020202020204" pitchFamily="34" charset="0"/>
                <a:cs typeface="Arial" panose="020B0604020202020204" pitchFamily="34" charset="0"/>
              </a:rPr>
              <a:t>5. What did you learn about living a new life?</a:t>
            </a:r>
          </a:p>
        </p:txBody>
      </p:sp>
      <p:sp>
        <p:nvSpPr>
          <p:cNvPr id="8" name="Title 1">
            <a:extLst>
              <a:ext uri="{FF2B5EF4-FFF2-40B4-BE49-F238E27FC236}">
                <a16:creationId xmlns:a16="http://schemas.microsoft.com/office/drawing/2014/main" id="{4CEABE3E-D2BE-4CDD-953C-72EABEE0FEF1}"/>
              </a:ext>
            </a:extLst>
          </p:cNvPr>
          <p:cNvSpPr txBox="1">
            <a:spLocks/>
          </p:cNvSpPr>
          <p:nvPr/>
        </p:nvSpPr>
        <p:spPr>
          <a:xfrm>
            <a:off x="5424473" y="171450"/>
            <a:ext cx="3074041" cy="7819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400" b="1">
                <a:latin typeface="Century Gothic" panose="020B0502020202020204" pitchFamily="34" charset="0"/>
              </a:rPr>
              <a:t>Community Bible Experience</a:t>
            </a:r>
            <a:endParaRPr lang="en-GB" sz="2400" b="1" dirty="0">
              <a:latin typeface="Century Gothic" panose="020B0502020202020204" pitchFamily="34" charset="0"/>
            </a:endParaRPr>
          </a:p>
        </p:txBody>
      </p:sp>
      <p:sp>
        <p:nvSpPr>
          <p:cNvPr id="9" name="Subtitle 2">
            <a:extLst>
              <a:ext uri="{FF2B5EF4-FFF2-40B4-BE49-F238E27FC236}">
                <a16:creationId xmlns:a16="http://schemas.microsoft.com/office/drawing/2014/main" id="{0ED787DC-68D6-462D-9D00-E7295AD38459}"/>
              </a:ext>
            </a:extLst>
          </p:cNvPr>
          <p:cNvSpPr txBox="1">
            <a:spLocks/>
          </p:cNvSpPr>
          <p:nvPr/>
        </p:nvSpPr>
        <p:spPr>
          <a:xfrm>
            <a:off x="5169670" y="1047200"/>
            <a:ext cx="3266955" cy="16557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80975" indent="-180975" algn="l">
              <a:buFont typeface="Arial" panose="020B0604020202020204" pitchFamily="34" charset="0"/>
              <a:buAutoNum type="arabicPeriod"/>
            </a:pPr>
            <a:r>
              <a:rPr lang="en-GB" sz="1400" dirty="0">
                <a:latin typeface="Arial" panose="020B0604020202020204" pitchFamily="34" charset="0"/>
                <a:cs typeface="Arial" panose="020B0604020202020204" pitchFamily="34" charset="0"/>
              </a:rPr>
              <a:t>What is something you noticed for the first time?</a:t>
            </a:r>
          </a:p>
          <a:p>
            <a:pPr marL="180975" indent="-180975" algn="l">
              <a:buFont typeface="Arial" panose="020B0604020202020204" pitchFamily="34" charset="0"/>
              <a:buAutoNum type="arabicPeriod"/>
            </a:pPr>
            <a:r>
              <a:rPr lang="en-GB" sz="1400" dirty="0">
                <a:latin typeface="Arial" panose="020B0604020202020204" pitchFamily="34" charset="0"/>
                <a:cs typeface="Arial" panose="020B0604020202020204" pitchFamily="34" charset="0"/>
              </a:rPr>
              <a:t>What questions did you have?</a:t>
            </a:r>
          </a:p>
        </p:txBody>
      </p:sp>
      <p:pic>
        <p:nvPicPr>
          <p:cNvPr id="10" name="Picture 9">
            <a:extLst>
              <a:ext uri="{FF2B5EF4-FFF2-40B4-BE49-F238E27FC236}">
                <a16:creationId xmlns:a16="http://schemas.microsoft.com/office/drawing/2014/main" id="{6CD146EB-F068-4566-9E67-97EB6DDA4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3711" y="171449"/>
            <a:ext cx="1502075" cy="1502075"/>
          </a:xfrm>
          <a:prstGeom prst="rect">
            <a:avLst/>
          </a:prstGeom>
        </p:spPr>
      </p:pic>
      <p:sp>
        <p:nvSpPr>
          <p:cNvPr id="11" name="Rectangle 10">
            <a:extLst>
              <a:ext uri="{FF2B5EF4-FFF2-40B4-BE49-F238E27FC236}">
                <a16:creationId xmlns:a16="http://schemas.microsoft.com/office/drawing/2014/main" id="{40F60DC4-9CB2-4329-941D-EA433B728296}"/>
              </a:ext>
            </a:extLst>
          </p:cNvPr>
          <p:cNvSpPr/>
          <p:nvPr/>
        </p:nvSpPr>
        <p:spPr>
          <a:xfrm>
            <a:off x="5029191"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ubtitle 2">
            <a:extLst>
              <a:ext uri="{FF2B5EF4-FFF2-40B4-BE49-F238E27FC236}">
                <a16:creationId xmlns:a16="http://schemas.microsoft.com/office/drawing/2014/main" id="{7D28D300-0991-4DAB-B9AD-47EC6D02CF4B}"/>
              </a:ext>
            </a:extLst>
          </p:cNvPr>
          <p:cNvSpPr txBox="1">
            <a:spLocks/>
          </p:cNvSpPr>
          <p:nvPr/>
        </p:nvSpPr>
        <p:spPr>
          <a:xfrm>
            <a:off x="5169670" y="1875081"/>
            <a:ext cx="4388389" cy="100327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dirty="0">
                <a:latin typeface="Arial" panose="020B0604020202020204" pitchFamily="34" charset="0"/>
                <a:cs typeface="Arial" panose="020B0604020202020204" pitchFamily="34" charset="0"/>
              </a:rPr>
              <a:t>3. Was there anything that bothered you?</a:t>
            </a:r>
          </a:p>
          <a:p>
            <a:pPr algn="l"/>
            <a:r>
              <a:rPr lang="en-GB" sz="1400" dirty="0">
                <a:latin typeface="Arial" panose="020B0604020202020204" pitchFamily="34" charset="0"/>
                <a:cs typeface="Arial" panose="020B0604020202020204" pitchFamily="34" charset="0"/>
              </a:rPr>
              <a:t>4. What did you learn about God?</a:t>
            </a:r>
          </a:p>
          <a:p>
            <a:pPr algn="l"/>
            <a:r>
              <a:rPr lang="en-GB" sz="1400" dirty="0">
                <a:latin typeface="Arial" panose="020B0604020202020204" pitchFamily="34" charset="0"/>
                <a:cs typeface="Arial" panose="020B0604020202020204" pitchFamily="34" charset="0"/>
              </a:rPr>
              <a:t>5. What did you learn about living a new life?</a:t>
            </a:r>
          </a:p>
        </p:txBody>
      </p:sp>
      <p:sp>
        <p:nvSpPr>
          <p:cNvPr id="13" name="Subtitle 2">
            <a:extLst>
              <a:ext uri="{FF2B5EF4-FFF2-40B4-BE49-F238E27FC236}">
                <a16:creationId xmlns:a16="http://schemas.microsoft.com/office/drawing/2014/main" id="{BAF39203-C794-48EB-9EEA-FF5A3F32C04C}"/>
              </a:ext>
            </a:extLst>
          </p:cNvPr>
          <p:cNvSpPr txBox="1">
            <a:spLocks/>
          </p:cNvSpPr>
          <p:nvPr/>
        </p:nvSpPr>
        <p:spPr>
          <a:xfrm>
            <a:off x="206623" y="2941876"/>
            <a:ext cx="1294374"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1 – Luke</a:t>
            </a:r>
          </a:p>
          <a:p>
            <a:pPr algn="l">
              <a:spcBef>
                <a:spcPts val="300"/>
              </a:spcBef>
            </a:pPr>
            <a:r>
              <a:rPr lang="en-GB" sz="1000" dirty="0">
                <a:latin typeface="Arial Narrow" panose="020B0606020202030204" pitchFamily="34" charset="0"/>
              </a:rPr>
              <a:t>Day 1. – Luke 1-4</a:t>
            </a:r>
          </a:p>
          <a:p>
            <a:pPr algn="l">
              <a:spcBef>
                <a:spcPts val="300"/>
              </a:spcBef>
            </a:pPr>
            <a:r>
              <a:rPr lang="en-GB" sz="1000" dirty="0">
                <a:latin typeface="Arial Narrow" panose="020B0606020202030204" pitchFamily="34" charset="0"/>
              </a:rPr>
              <a:t>Day 2. – Luke 5-9</a:t>
            </a:r>
          </a:p>
          <a:p>
            <a:pPr algn="l">
              <a:spcBef>
                <a:spcPts val="300"/>
              </a:spcBef>
            </a:pPr>
            <a:r>
              <a:rPr lang="en-GB" sz="1000" dirty="0">
                <a:latin typeface="Arial Narrow" panose="020B0606020202030204" pitchFamily="34" charset="0"/>
              </a:rPr>
              <a:t>Day 3. – Luke 10-14</a:t>
            </a:r>
          </a:p>
          <a:p>
            <a:pPr algn="l">
              <a:spcBef>
                <a:spcPts val="300"/>
              </a:spcBef>
            </a:pPr>
            <a:r>
              <a:rPr lang="en-GB" sz="1000" dirty="0">
                <a:latin typeface="Arial Narrow" panose="020B0606020202030204" pitchFamily="34" charset="0"/>
              </a:rPr>
              <a:t>Day 4. – Luke 15-19</a:t>
            </a:r>
          </a:p>
          <a:p>
            <a:pPr algn="l">
              <a:spcBef>
                <a:spcPts val="300"/>
              </a:spcBef>
            </a:pPr>
            <a:r>
              <a:rPr lang="en-GB" sz="1000" dirty="0">
                <a:latin typeface="Arial Narrow" panose="020B0606020202030204" pitchFamily="34" charset="0"/>
              </a:rPr>
              <a:t>Day 5. – Luke 20-24</a:t>
            </a:r>
          </a:p>
        </p:txBody>
      </p:sp>
      <p:sp>
        <p:nvSpPr>
          <p:cNvPr id="14" name="Subtitle 2">
            <a:extLst>
              <a:ext uri="{FF2B5EF4-FFF2-40B4-BE49-F238E27FC236}">
                <a16:creationId xmlns:a16="http://schemas.microsoft.com/office/drawing/2014/main" id="{63F447F4-23EB-460A-B954-281CDFD6AD22}"/>
              </a:ext>
            </a:extLst>
          </p:cNvPr>
          <p:cNvSpPr txBox="1">
            <a:spLocks/>
          </p:cNvSpPr>
          <p:nvPr/>
        </p:nvSpPr>
        <p:spPr>
          <a:xfrm>
            <a:off x="1644350" y="2939004"/>
            <a:ext cx="1443902"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2 – Acts, Thess.</a:t>
            </a:r>
          </a:p>
          <a:p>
            <a:pPr algn="l">
              <a:spcBef>
                <a:spcPts val="300"/>
              </a:spcBef>
            </a:pPr>
            <a:r>
              <a:rPr lang="en-GB" sz="1000" dirty="0">
                <a:latin typeface="Arial Narrow" panose="020B0606020202030204" pitchFamily="34" charset="0"/>
              </a:rPr>
              <a:t>Day 1. – Acts 1-6</a:t>
            </a:r>
          </a:p>
          <a:p>
            <a:pPr algn="l">
              <a:spcBef>
                <a:spcPts val="300"/>
              </a:spcBef>
            </a:pPr>
            <a:r>
              <a:rPr lang="en-GB" sz="1000" dirty="0">
                <a:latin typeface="Arial Narrow" panose="020B0606020202030204" pitchFamily="34" charset="0"/>
              </a:rPr>
              <a:t>Day 2. – Acts 7-12</a:t>
            </a:r>
          </a:p>
          <a:p>
            <a:pPr algn="l">
              <a:spcBef>
                <a:spcPts val="300"/>
              </a:spcBef>
            </a:pPr>
            <a:r>
              <a:rPr lang="en-GB" sz="1000" dirty="0">
                <a:latin typeface="Arial Narrow" panose="020B0606020202030204" pitchFamily="34" charset="0"/>
              </a:rPr>
              <a:t>Day 3. – Acts 13-18</a:t>
            </a:r>
          </a:p>
          <a:p>
            <a:pPr algn="l">
              <a:spcBef>
                <a:spcPts val="300"/>
              </a:spcBef>
            </a:pPr>
            <a:r>
              <a:rPr lang="en-GB" sz="1000" dirty="0">
                <a:latin typeface="Arial Narrow" panose="020B0606020202030204" pitchFamily="34" charset="0"/>
              </a:rPr>
              <a:t>Day 4. – Acts 19-28</a:t>
            </a:r>
          </a:p>
          <a:p>
            <a:pPr algn="l">
              <a:spcBef>
                <a:spcPts val="300"/>
              </a:spcBef>
            </a:pPr>
            <a:r>
              <a:rPr lang="en-GB" sz="1000" dirty="0">
                <a:latin typeface="Arial Narrow" panose="020B0606020202030204" pitchFamily="34" charset="0"/>
              </a:rPr>
              <a:t>Day 5. – 1-2 Thessalonians</a:t>
            </a:r>
          </a:p>
        </p:txBody>
      </p:sp>
      <p:sp>
        <p:nvSpPr>
          <p:cNvPr id="15" name="Subtitle 2">
            <a:extLst>
              <a:ext uri="{FF2B5EF4-FFF2-40B4-BE49-F238E27FC236}">
                <a16:creationId xmlns:a16="http://schemas.microsoft.com/office/drawing/2014/main" id="{5C227C5F-241E-4BCE-BDBC-6C7D8F2F4774}"/>
              </a:ext>
            </a:extLst>
          </p:cNvPr>
          <p:cNvSpPr txBox="1">
            <a:spLocks/>
          </p:cNvSpPr>
          <p:nvPr/>
        </p:nvSpPr>
        <p:spPr>
          <a:xfrm>
            <a:off x="3153973" y="2939004"/>
            <a:ext cx="1616430"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3 – 1-2 Cor, Gal, Rom</a:t>
            </a:r>
          </a:p>
          <a:p>
            <a:pPr algn="l">
              <a:spcBef>
                <a:spcPts val="300"/>
              </a:spcBef>
            </a:pPr>
            <a:r>
              <a:rPr lang="en-GB" sz="1000" dirty="0">
                <a:latin typeface="Arial Narrow" panose="020B0606020202030204" pitchFamily="34" charset="0"/>
              </a:rPr>
              <a:t>Day 1. – 1 Corinthians 1-7</a:t>
            </a:r>
          </a:p>
          <a:p>
            <a:pPr algn="l">
              <a:spcBef>
                <a:spcPts val="300"/>
              </a:spcBef>
            </a:pPr>
            <a:r>
              <a:rPr lang="en-GB" sz="1000" dirty="0">
                <a:latin typeface="Arial Narrow" panose="020B0606020202030204" pitchFamily="34" charset="0"/>
              </a:rPr>
              <a:t>Day 2. – 1 Corinthians 8-16</a:t>
            </a:r>
          </a:p>
          <a:p>
            <a:pPr algn="l">
              <a:spcBef>
                <a:spcPts val="300"/>
              </a:spcBef>
            </a:pPr>
            <a:r>
              <a:rPr lang="en-GB" sz="1000" dirty="0">
                <a:latin typeface="Arial Narrow" panose="020B0606020202030204" pitchFamily="34" charset="0"/>
              </a:rPr>
              <a:t>Day 3. – 2 Corinthians 1-13</a:t>
            </a:r>
          </a:p>
          <a:p>
            <a:pPr algn="l">
              <a:spcBef>
                <a:spcPts val="300"/>
              </a:spcBef>
            </a:pPr>
            <a:r>
              <a:rPr lang="en-GB" sz="1000" dirty="0">
                <a:latin typeface="Arial Narrow" panose="020B0606020202030204" pitchFamily="34" charset="0"/>
              </a:rPr>
              <a:t>Day 4. – Galatians 1-6</a:t>
            </a:r>
          </a:p>
          <a:p>
            <a:pPr algn="l">
              <a:spcBef>
                <a:spcPts val="300"/>
              </a:spcBef>
            </a:pPr>
            <a:r>
              <a:rPr lang="en-GB" sz="1000" dirty="0">
                <a:latin typeface="Arial Narrow" panose="020B0606020202030204" pitchFamily="34" charset="0"/>
              </a:rPr>
              <a:t>Day 5. – Romans 1-8</a:t>
            </a:r>
          </a:p>
        </p:txBody>
      </p:sp>
      <p:sp>
        <p:nvSpPr>
          <p:cNvPr id="16" name="Subtitle 2">
            <a:extLst>
              <a:ext uri="{FF2B5EF4-FFF2-40B4-BE49-F238E27FC236}">
                <a16:creationId xmlns:a16="http://schemas.microsoft.com/office/drawing/2014/main" id="{96E3EF73-9634-425C-94C8-4BD4A4BA2743}"/>
              </a:ext>
            </a:extLst>
          </p:cNvPr>
          <p:cNvSpPr txBox="1">
            <a:spLocks/>
          </p:cNvSpPr>
          <p:nvPr/>
        </p:nvSpPr>
        <p:spPr>
          <a:xfrm>
            <a:off x="203749" y="4198457"/>
            <a:ext cx="1737194"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4 – Paul’s Epistles</a:t>
            </a:r>
          </a:p>
          <a:p>
            <a:pPr algn="l">
              <a:spcBef>
                <a:spcPts val="300"/>
              </a:spcBef>
            </a:pPr>
            <a:r>
              <a:rPr lang="en-GB" sz="1000" dirty="0">
                <a:latin typeface="Arial Narrow" panose="020B0606020202030204" pitchFamily="34" charset="0"/>
              </a:rPr>
              <a:t>Day 1. – Romans 9-16</a:t>
            </a:r>
          </a:p>
          <a:p>
            <a:pPr algn="l">
              <a:spcBef>
                <a:spcPts val="300"/>
              </a:spcBef>
            </a:pPr>
            <a:r>
              <a:rPr lang="en-GB" sz="1000" dirty="0">
                <a:latin typeface="Arial Narrow" panose="020B0606020202030204" pitchFamily="34" charset="0"/>
              </a:rPr>
              <a:t>Day 2. – Colossians</a:t>
            </a:r>
          </a:p>
          <a:p>
            <a:pPr algn="l">
              <a:spcBef>
                <a:spcPts val="300"/>
              </a:spcBef>
            </a:pPr>
            <a:r>
              <a:rPr lang="en-GB" sz="1000" dirty="0">
                <a:latin typeface="Arial Narrow" panose="020B0606020202030204" pitchFamily="34" charset="0"/>
              </a:rPr>
              <a:t>Day 3. – Ephesians, Philemon</a:t>
            </a:r>
          </a:p>
          <a:p>
            <a:pPr algn="l">
              <a:spcBef>
                <a:spcPts val="300"/>
              </a:spcBef>
            </a:pPr>
            <a:r>
              <a:rPr lang="en-GB" sz="1000" dirty="0">
                <a:latin typeface="Arial Narrow" panose="020B0606020202030204" pitchFamily="34" charset="0"/>
              </a:rPr>
              <a:t>Day 4. – Philippians, 1 Timothy</a:t>
            </a:r>
          </a:p>
          <a:p>
            <a:pPr algn="l">
              <a:spcBef>
                <a:spcPts val="300"/>
              </a:spcBef>
            </a:pPr>
            <a:r>
              <a:rPr lang="en-GB" sz="1000" dirty="0">
                <a:latin typeface="Arial Narrow" panose="020B0606020202030204" pitchFamily="34" charset="0"/>
              </a:rPr>
              <a:t>Day 5. – Titus, 2 Timothy</a:t>
            </a:r>
          </a:p>
        </p:txBody>
      </p:sp>
      <p:sp>
        <p:nvSpPr>
          <p:cNvPr id="17" name="Subtitle 2">
            <a:extLst>
              <a:ext uri="{FF2B5EF4-FFF2-40B4-BE49-F238E27FC236}">
                <a16:creationId xmlns:a16="http://schemas.microsoft.com/office/drawing/2014/main" id="{71C5A3C4-1E7B-4B9A-A593-60195A7C3668}"/>
              </a:ext>
            </a:extLst>
          </p:cNvPr>
          <p:cNvSpPr txBox="1">
            <a:spLocks/>
          </p:cNvSpPr>
          <p:nvPr/>
        </p:nvSpPr>
        <p:spPr>
          <a:xfrm>
            <a:off x="1934781" y="4195585"/>
            <a:ext cx="1340127"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5 – Matthew</a:t>
            </a:r>
          </a:p>
          <a:p>
            <a:pPr algn="l">
              <a:spcBef>
                <a:spcPts val="300"/>
              </a:spcBef>
            </a:pPr>
            <a:r>
              <a:rPr lang="en-GB" sz="1000" dirty="0">
                <a:latin typeface="Arial Narrow" panose="020B0606020202030204" pitchFamily="34" charset="0"/>
              </a:rPr>
              <a:t>Day 1. – Matthew 1-7</a:t>
            </a:r>
          </a:p>
          <a:p>
            <a:pPr algn="l">
              <a:spcBef>
                <a:spcPts val="300"/>
              </a:spcBef>
            </a:pPr>
            <a:r>
              <a:rPr lang="en-GB" sz="1000" dirty="0">
                <a:latin typeface="Arial Narrow" panose="020B0606020202030204" pitchFamily="34" charset="0"/>
              </a:rPr>
              <a:t>Day 2. – Matthew 8-13</a:t>
            </a:r>
          </a:p>
          <a:p>
            <a:pPr algn="l">
              <a:spcBef>
                <a:spcPts val="300"/>
              </a:spcBef>
            </a:pPr>
            <a:r>
              <a:rPr lang="en-GB" sz="1000" dirty="0">
                <a:latin typeface="Arial Narrow" panose="020B0606020202030204" pitchFamily="34" charset="0"/>
              </a:rPr>
              <a:t>Day 3. – Matthew 14-18</a:t>
            </a:r>
          </a:p>
          <a:p>
            <a:pPr algn="l">
              <a:spcBef>
                <a:spcPts val="300"/>
              </a:spcBef>
            </a:pPr>
            <a:r>
              <a:rPr lang="en-GB" sz="1000" dirty="0">
                <a:latin typeface="Arial Narrow" panose="020B0606020202030204" pitchFamily="34" charset="0"/>
              </a:rPr>
              <a:t>Day 4. – Matthew 19-25</a:t>
            </a:r>
          </a:p>
          <a:p>
            <a:pPr algn="l">
              <a:spcBef>
                <a:spcPts val="300"/>
              </a:spcBef>
            </a:pPr>
            <a:r>
              <a:rPr lang="en-GB" sz="1000" dirty="0">
                <a:latin typeface="Arial Narrow" panose="020B0606020202030204" pitchFamily="34" charset="0"/>
              </a:rPr>
              <a:t>Day 5. – Matthew 26-28</a:t>
            </a:r>
          </a:p>
        </p:txBody>
      </p:sp>
      <p:sp>
        <p:nvSpPr>
          <p:cNvPr id="19" name="Subtitle 2">
            <a:extLst>
              <a:ext uri="{FF2B5EF4-FFF2-40B4-BE49-F238E27FC236}">
                <a16:creationId xmlns:a16="http://schemas.microsoft.com/office/drawing/2014/main" id="{6D6391D6-90CB-492F-B7C4-A0621E8F1CBF}"/>
              </a:ext>
            </a:extLst>
          </p:cNvPr>
          <p:cNvSpPr txBox="1">
            <a:spLocks/>
          </p:cNvSpPr>
          <p:nvPr/>
        </p:nvSpPr>
        <p:spPr>
          <a:xfrm>
            <a:off x="3280513" y="4192713"/>
            <a:ext cx="1496470"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6, </a:t>
            </a:r>
            <a:r>
              <a:rPr lang="en-GB" sz="1000" b="1" dirty="0" err="1">
                <a:latin typeface="Arial Narrow" panose="020B0606020202030204" pitchFamily="34" charset="0"/>
              </a:rPr>
              <a:t>Heb</a:t>
            </a:r>
            <a:r>
              <a:rPr lang="en-GB" sz="1000" b="1" dirty="0">
                <a:latin typeface="Arial Narrow" panose="020B0606020202030204" pitchFamily="34" charset="0"/>
              </a:rPr>
              <a:t>, James, Mark</a:t>
            </a:r>
          </a:p>
          <a:p>
            <a:pPr algn="l">
              <a:spcBef>
                <a:spcPts val="300"/>
              </a:spcBef>
            </a:pPr>
            <a:r>
              <a:rPr lang="en-GB" sz="1000" dirty="0">
                <a:latin typeface="Arial Narrow" panose="020B0606020202030204" pitchFamily="34" charset="0"/>
              </a:rPr>
              <a:t>Day 1. – Hebrews 1-5</a:t>
            </a:r>
          </a:p>
          <a:p>
            <a:pPr algn="l">
              <a:spcBef>
                <a:spcPts val="300"/>
              </a:spcBef>
            </a:pPr>
            <a:r>
              <a:rPr lang="en-GB" sz="1000" dirty="0">
                <a:latin typeface="Arial Narrow" panose="020B0606020202030204" pitchFamily="34" charset="0"/>
              </a:rPr>
              <a:t>Day 2. – Hebrews 6-13</a:t>
            </a:r>
          </a:p>
          <a:p>
            <a:pPr algn="l">
              <a:spcBef>
                <a:spcPts val="300"/>
              </a:spcBef>
            </a:pPr>
            <a:r>
              <a:rPr lang="en-GB" sz="1000" dirty="0">
                <a:latin typeface="Arial Narrow" panose="020B0606020202030204" pitchFamily="34" charset="0"/>
              </a:rPr>
              <a:t>Day 3. – James</a:t>
            </a:r>
          </a:p>
          <a:p>
            <a:pPr algn="l">
              <a:spcBef>
                <a:spcPts val="300"/>
              </a:spcBef>
            </a:pPr>
            <a:r>
              <a:rPr lang="en-GB" sz="1000" dirty="0">
                <a:latin typeface="Arial Narrow" panose="020B0606020202030204" pitchFamily="34" charset="0"/>
              </a:rPr>
              <a:t>Day 4. – Mark 1-8</a:t>
            </a:r>
          </a:p>
          <a:p>
            <a:pPr algn="l">
              <a:spcBef>
                <a:spcPts val="300"/>
              </a:spcBef>
            </a:pPr>
            <a:r>
              <a:rPr lang="en-GB" sz="1000" dirty="0">
                <a:latin typeface="Arial Narrow" panose="020B0606020202030204" pitchFamily="34" charset="0"/>
              </a:rPr>
              <a:t>Day 5. – Mark 9-16</a:t>
            </a:r>
          </a:p>
        </p:txBody>
      </p:sp>
      <p:sp>
        <p:nvSpPr>
          <p:cNvPr id="20" name="Subtitle 2">
            <a:extLst>
              <a:ext uri="{FF2B5EF4-FFF2-40B4-BE49-F238E27FC236}">
                <a16:creationId xmlns:a16="http://schemas.microsoft.com/office/drawing/2014/main" id="{BB25A652-1CF8-462C-AE2B-F3325C0DBA71}"/>
              </a:ext>
            </a:extLst>
          </p:cNvPr>
          <p:cNvSpPr txBox="1">
            <a:spLocks/>
          </p:cNvSpPr>
          <p:nvPr/>
        </p:nvSpPr>
        <p:spPr>
          <a:xfrm>
            <a:off x="206621" y="5400404"/>
            <a:ext cx="1803334"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7 – 1,2 Peter, Jude, John </a:t>
            </a:r>
          </a:p>
          <a:p>
            <a:pPr algn="l">
              <a:spcBef>
                <a:spcPts val="300"/>
              </a:spcBef>
            </a:pPr>
            <a:r>
              <a:rPr lang="en-GB" sz="1000" dirty="0">
                <a:latin typeface="Arial Narrow" panose="020B0606020202030204" pitchFamily="34" charset="0"/>
              </a:rPr>
              <a:t>Day 1. – 1 Peter</a:t>
            </a:r>
          </a:p>
          <a:p>
            <a:pPr algn="l">
              <a:spcBef>
                <a:spcPts val="300"/>
              </a:spcBef>
            </a:pPr>
            <a:r>
              <a:rPr lang="en-GB" sz="1000" dirty="0">
                <a:latin typeface="Arial Narrow" panose="020B0606020202030204" pitchFamily="34" charset="0"/>
              </a:rPr>
              <a:t>Day 2. – 2 Peter, Jude</a:t>
            </a:r>
          </a:p>
          <a:p>
            <a:pPr algn="l">
              <a:spcBef>
                <a:spcPts val="300"/>
              </a:spcBef>
            </a:pPr>
            <a:r>
              <a:rPr lang="en-GB" sz="1000" dirty="0">
                <a:latin typeface="Arial Narrow" panose="020B0606020202030204" pitchFamily="34" charset="0"/>
              </a:rPr>
              <a:t>Day 3. – John 1-7</a:t>
            </a:r>
          </a:p>
          <a:p>
            <a:pPr algn="l">
              <a:spcBef>
                <a:spcPts val="300"/>
              </a:spcBef>
            </a:pPr>
            <a:r>
              <a:rPr lang="en-GB" sz="1000" dirty="0">
                <a:latin typeface="Arial Narrow" panose="020B0606020202030204" pitchFamily="34" charset="0"/>
              </a:rPr>
              <a:t>Day 4. – John 8-14</a:t>
            </a:r>
          </a:p>
          <a:p>
            <a:pPr algn="l">
              <a:spcBef>
                <a:spcPts val="300"/>
              </a:spcBef>
            </a:pPr>
            <a:r>
              <a:rPr lang="en-GB" sz="1000" dirty="0">
                <a:latin typeface="Arial Narrow" panose="020B0606020202030204" pitchFamily="34" charset="0"/>
              </a:rPr>
              <a:t>Day 5. – John 15-21</a:t>
            </a:r>
          </a:p>
        </p:txBody>
      </p:sp>
      <p:sp>
        <p:nvSpPr>
          <p:cNvPr id="21" name="Subtitle 2">
            <a:extLst>
              <a:ext uri="{FF2B5EF4-FFF2-40B4-BE49-F238E27FC236}">
                <a16:creationId xmlns:a16="http://schemas.microsoft.com/office/drawing/2014/main" id="{FD436D67-DBD2-43FD-87B5-A6F70009411C}"/>
              </a:ext>
            </a:extLst>
          </p:cNvPr>
          <p:cNvSpPr txBox="1">
            <a:spLocks/>
          </p:cNvSpPr>
          <p:nvPr/>
        </p:nvSpPr>
        <p:spPr>
          <a:xfrm>
            <a:off x="1940534" y="5400402"/>
            <a:ext cx="1616430"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8 – 1,2,3 John, Rev</a:t>
            </a:r>
          </a:p>
          <a:p>
            <a:pPr algn="l">
              <a:spcBef>
                <a:spcPts val="300"/>
              </a:spcBef>
            </a:pPr>
            <a:r>
              <a:rPr lang="en-GB" sz="1000" dirty="0">
                <a:latin typeface="Arial Narrow" panose="020B0606020202030204" pitchFamily="34" charset="0"/>
              </a:rPr>
              <a:t>Day 1. – 1, 2, 3, John</a:t>
            </a:r>
          </a:p>
          <a:p>
            <a:pPr algn="l">
              <a:spcBef>
                <a:spcPts val="300"/>
              </a:spcBef>
            </a:pPr>
            <a:r>
              <a:rPr lang="en-GB" sz="1000" dirty="0">
                <a:latin typeface="Arial Narrow" panose="020B0606020202030204" pitchFamily="34" charset="0"/>
              </a:rPr>
              <a:t>Day 2. – Revelation 1-3</a:t>
            </a:r>
          </a:p>
          <a:p>
            <a:pPr algn="l">
              <a:spcBef>
                <a:spcPts val="300"/>
              </a:spcBef>
            </a:pPr>
            <a:r>
              <a:rPr lang="en-GB" sz="1000" dirty="0">
                <a:latin typeface="Arial Narrow" panose="020B0606020202030204" pitchFamily="34" charset="0"/>
              </a:rPr>
              <a:t>Day 3. – Revelation 4-10</a:t>
            </a:r>
          </a:p>
          <a:p>
            <a:pPr algn="l">
              <a:spcBef>
                <a:spcPts val="300"/>
              </a:spcBef>
            </a:pPr>
            <a:r>
              <a:rPr lang="en-GB" sz="1000" dirty="0">
                <a:latin typeface="Arial Narrow" panose="020B0606020202030204" pitchFamily="34" charset="0"/>
              </a:rPr>
              <a:t>Day 4. – Revelation 11-18</a:t>
            </a:r>
          </a:p>
          <a:p>
            <a:pPr algn="l">
              <a:spcBef>
                <a:spcPts val="300"/>
              </a:spcBef>
            </a:pPr>
            <a:r>
              <a:rPr lang="en-GB" sz="1000" dirty="0">
                <a:latin typeface="Arial Narrow" panose="020B0606020202030204" pitchFamily="34" charset="0"/>
              </a:rPr>
              <a:t>Day 5. – Revelation 19-21</a:t>
            </a:r>
          </a:p>
        </p:txBody>
      </p:sp>
      <p:sp>
        <p:nvSpPr>
          <p:cNvPr id="22" name="Subtitle 2">
            <a:extLst>
              <a:ext uri="{FF2B5EF4-FFF2-40B4-BE49-F238E27FC236}">
                <a16:creationId xmlns:a16="http://schemas.microsoft.com/office/drawing/2014/main" id="{EAD537A4-A3EA-42A5-ACD3-BDD165BC4642}"/>
              </a:ext>
            </a:extLst>
          </p:cNvPr>
          <p:cNvSpPr txBox="1">
            <a:spLocks/>
          </p:cNvSpPr>
          <p:nvPr/>
        </p:nvSpPr>
        <p:spPr>
          <a:xfrm>
            <a:off x="5181177" y="2938998"/>
            <a:ext cx="1294374"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1 – Luke</a:t>
            </a:r>
          </a:p>
          <a:p>
            <a:pPr algn="l">
              <a:spcBef>
                <a:spcPts val="300"/>
              </a:spcBef>
            </a:pPr>
            <a:r>
              <a:rPr lang="en-GB" sz="1000" dirty="0">
                <a:latin typeface="Arial Narrow" panose="020B0606020202030204" pitchFamily="34" charset="0"/>
              </a:rPr>
              <a:t>Day 1. – Luke 1-4</a:t>
            </a:r>
          </a:p>
          <a:p>
            <a:pPr algn="l">
              <a:spcBef>
                <a:spcPts val="300"/>
              </a:spcBef>
            </a:pPr>
            <a:r>
              <a:rPr lang="en-GB" sz="1000" dirty="0">
                <a:latin typeface="Arial Narrow" panose="020B0606020202030204" pitchFamily="34" charset="0"/>
              </a:rPr>
              <a:t>Day 2. – Luke 5-9</a:t>
            </a:r>
          </a:p>
          <a:p>
            <a:pPr algn="l">
              <a:spcBef>
                <a:spcPts val="300"/>
              </a:spcBef>
            </a:pPr>
            <a:r>
              <a:rPr lang="en-GB" sz="1000" dirty="0">
                <a:latin typeface="Arial Narrow" panose="020B0606020202030204" pitchFamily="34" charset="0"/>
              </a:rPr>
              <a:t>Day 3. – Luke 10-14</a:t>
            </a:r>
          </a:p>
          <a:p>
            <a:pPr algn="l">
              <a:spcBef>
                <a:spcPts val="300"/>
              </a:spcBef>
            </a:pPr>
            <a:r>
              <a:rPr lang="en-GB" sz="1000" dirty="0">
                <a:latin typeface="Arial Narrow" panose="020B0606020202030204" pitchFamily="34" charset="0"/>
              </a:rPr>
              <a:t>Day 4. – Luke 15-19</a:t>
            </a:r>
          </a:p>
          <a:p>
            <a:pPr algn="l">
              <a:spcBef>
                <a:spcPts val="300"/>
              </a:spcBef>
            </a:pPr>
            <a:r>
              <a:rPr lang="en-GB" sz="1000" dirty="0">
                <a:latin typeface="Arial Narrow" panose="020B0606020202030204" pitchFamily="34" charset="0"/>
              </a:rPr>
              <a:t>Day 5. – Luke 20-24</a:t>
            </a:r>
          </a:p>
        </p:txBody>
      </p:sp>
      <p:sp>
        <p:nvSpPr>
          <p:cNvPr id="23" name="Subtitle 2">
            <a:extLst>
              <a:ext uri="{FF2B5EF4-FFF2-40B4-BE49-F238E27FC236}">
                <a16:creationId xmlns:a16="http://schemas.microsoft.com/office/drawing/2014/main" id="{F9B640E5-A144-43A5-B221-BE7C885BC223}"/>
              </a:ext>
            </a:extLst>
          </p:cNvPr>
          <p:cNvSpPr txBox="1">
            <a:spLocks/>
          </p:cNvSpPr>
          <p:nvPr/>
        </p:nvSpPr>
        <p:spPr>
          <a:xfrm>
            <a:off x="6618904" y="2936126"/>
            <a:ext cx="1443902"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2 – Acts, Thess.</a:t>
            </a:r>
          </a:p>
          <a:p>
            <a:pPr algn="l">
              <a:spcBef>
                <a:spcPts val="300"/>
              </a:spcBef>
            </a:pPr>
            <a:r>
              <a:rPr lang="en-GB" sz="1000" dirty="0">
                <a:latin typeface="Arial Narrow" panose="020B0606020202030204" pitchFamily="34" charset="0"/>
              </a:rPr>
              <a:t>Day 1. – Acts 1-6</a:t>
            </a:r>
          </a:p>
          <a:p>
            <a:pPr algn="l">
              <a:spcBef>
                <a:spcPts val="300"/>
              </a:spcBef>
            </a:pPr>
            <a:r>
              <a:rPr lang="en-GB" sz="1000" dirty="0">
                <a:latin typeface="Arial Narrow" panose="020B0606020202030204" pitchFamily="34" charset="0"/>
              </a:rPr>
              <a:t>Day 2. – Acts 7-12</a:t>
            </a:r>
          </a:p>
          <a:p>
            <a:pPr algn="l">
              <a:spcBef>
                <a:spcPts val="300"/>
              </a:spcBef>
            </a:pPr>
            <a:r>
              <a:rPr lang="en-GB" sz="1000" dirty="0">
                <a:latin typeface="Arial Narrow" panose="020B0606020202030204" pitchFamily="34" charset="0"/>
              </a:rPr>
              <a:t>Day 3. – Acts 13-18</a:t>
            </a:r>
          </a:p>
          <a:p>
            <a:pPr algn="l">
              <a:spcBef>
                <a:spcPts val="300"/>
              </a:spcBef>
            </a:pPr>
            <a:r>
              <a:rPr lang="en-GB" sz="1000" dirty="0">
                <a:latin typeface="Arial Narrow" panose="020B0606020202030204" pitchFamily="34" charset="0"/>
              </a:rPr>
              <a:t>Day 4. – Acts 19-28</a:t>
            </a:r>
          </a:p>
          <a:p>
            <a:pPr algn="l">
              <a:spcBef>
                <a:spcPts val="300"/>
              </a:spcBef>
            </a:pPr>
            <a:r>
              <a:rPr lang="en-GB" sz="1000" dirty="0">
                <a:latin typeface="Arial Narrow" panose="020B0606020202030204" pitchFamily="34" charset="0"/>
              </a:rPr>
              <a:t>Day 5. – 1-2 Thessalonians</a:t>
            </a:r>
          </a:p>
        </p:txBody>
      </p:sp>
      <p:sp>
        <p:nvSpPr>
          <p:cNvPr id="24" name="Subtitle 2">
            <a:extLst>
              <a:ext uri="{FF2B5EF4-FFF2-40B4-BE49-F238E27FC236}">
                <a16:creationId xmlns:a16="http://schemas.microsoft.com/office/drawing/2014/main" id="{F72F11B4-4250-4FDC-AA3C-9730D9EC3D88}"/>
              </a:ext>
            </a:extLst>
          </p:cNvPr>
          <p:cNvSpPr txBox="1">
            <a:spLocks/>
          </p:cNvSpPr>
          <p:nvPr/>
        </p:nvSpPr>
        <p:spPr>
          <a:xfrm>
            <a:off x="8128527" y="2936126"/>
            <a:ext cx="1616430"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3 – 1-2 Cor, Gal, Rom</a:t>
            </a:r>
          </a:p>
          <a:p>
            <a:pPr algn="l">
              <a:spcBef>
                <a:spcPts val="300"/>
              </a:spcBef>
            </a:pPr>
            <a:r>
              <a:rPr lang="en-GB" sz="1000" dirty="0">
                <a:latin typeface="Arial Narrow" panose="020B0606020202030204" pitchFamily="34" charset="0"/>
              </a:rPr>
              <a:t>Day 1. – 1 Corinthians 1-7</a:t>
            </a:r>
          </a:p>
          <a:p>
            <a:pPr algn="l">
              <a:spcBef>
                <a:spcPts val="300"/>
              </a:spcBef>
            </a:pPr>
            <a:r>
              <a:rPr lang="en-GB" sz="1000" dirty="0">
                <a:latin typeface="Arial Narrow" panose="020B0606020202030204" pitchFamily="34" charset="0"/>
              </a:rPr>
              <a:t>Day 2. – 1 Corinthians 8-16</a:t>
            </a:r>
          </a:p>
          <a:p>
            <a:pPr algn="l">
              <a:spcBef>
                <a:spcPts val="300"/>
              </a:spcBef>
            </a:pPr>
            <a:r>
              <a:rPr lang="en-GB" sz="1000" dirty="0">
                <a:latin typeface="Arial Narrow" panose="020B0606020202030204" pitchFamily="34" charset="0"/>
              </a:rPr>
              <a:t>Day 3. – 2 Corinthians 1-13</a:t>
            </a:r>
          </a:p>
          <a:p>
            <a:pPr algn="l">
              <a:spcBef>
                <a:spcPts val="300"/>
              </a:spcBef>
            </a:pPr>
            <a:r>
              <a:rPr lang="en-GB" sz="1000" dirty="0">
                <a:latin typeface="Arial Narrow" panose="020B0606020202030204" pitchFamily="34" charset="0"/>
              </a:rPr>
              <a:t>Day 4. – Galatians 1-6</a:t>
            </a:r>
          </a:p>
          <a:p>
            <a:pPr algn="l">
              <a:spcBef>
                <a:spcPts val="300"/>
              </a:spcBef>
            </a:pPr>
            <a:r>
              <a:rPr lang="en-GB" sz="1000" dirty="0">
                <a:latin typeface="Arial Narrow" panose="020B0606020202030204" pitchFamily="34" charset="0"/>
              </a:rPr>
              <a:t>Day 5. – Romans 1-8</a:t>
            </a:r>
          </a:p>
        </p:txBody>
      </p:sp>
      <p:sp>
        <p:nvSpPr>
          <p:cNvPr id="25" name="Subtitle 2">
            <a:extLst>
              <a:ext uri="{FF2B5EF4-FFF2-40B4-BE49-F238E27FC236}">
                <a16:creationId xmlns:a16="http://schemas.microsoft.com/office/drawing/2014/main" id="{4B6043D6-F199-4EC2-BABF-30D1880B3F70}"/>
              </a:ext>
            </a:extLst>
          </p:cNvPr>
          <p:cNvSpPr txBox="1">
            <a:spLocks/>
          </p:cNvSpPr>
          <p:nvPr/>
        </p:nvSpPr>
        <p:spPr>
          <a:xfrm>
            <a:off x="5178303" y="4195579"/>
            <a:ext cx="1737194"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4 – Paul’s Epistles</a:t>
            </a:r>
          </a:p>
          <a:p>
            <a:pPr algn="l">
              <a:spcBef>
                <a:spcPts val="300"/>
              </a:spcBef>
            </a:pPr>
            <a:r>
              <a:rPr lang="en-GB" sz="1000" dirty="0">
                <a:latin typeface="Arial Narrow" panose="020B0606020202030204" pitchFamily="34" charset="0"/>
              </a:rPr>
              <a:t>Day 1. – Romans 9-16</a:t>
            </a:r>
          </a:p>
          <a:p>
            <a:pPr algn="l">
              <a:spcBef>
                <a:spcPts val="300"/>
              </a:spcBef>
            </a:pPr>
            <a:r>
              <a:rPr lang="en-GB" sz="1000" dirty="0">
                <a:latin typeface="Arial Narrow" panose="020B0606020202030204" pitchFamily="34" charset="0"/>
              </a:rPr>
              <a:t>Day 2. – Colossians</a:t>
            </a:r>
          </a:p>
          <a:p>
            <a:pPr algn="l">
              <a:spcBef>
                <a:spcPts val="300"/>
              </a:spcBef>
            </a:pPr>
            <a:r>
              <a:rPr lang="en-GB" sz="1000" dirty="0">
                <a:latin typeface="Arial Narrow" panose="020B0606020202030204" pitchFamily="34" charset="0"/>
              </a:rPr>
              <a:t>Day 3. – Ephesians, Philemon</a:t>
            </a:r>
          </a:p>
          <a:p>
            <a:pPr algn="l">
              <a:spcBef>
                <a:spcPts val="300"/>
              </a:spcBef>
            </a:pPr>
            <a:r>
              <a:rPr lang="en-GB" sz="1000" dirty="0">
                <a:latin typeface="Arial Narrow" panose="020B0606020202030204" pitchFamily="34" charset="0"/>
              </a:rPr>
              <a:t>Day 4. – Philippians, 1 Timothy</a:t>
            </a:r>
          </a:p>
          <a:p>
            <a:pPr algn="l">
              <a:spcBef>
                <a:spcPts val="300"/>
              </a:spcBef>
            </a:pPr>
            <a:r>
              <a:rPr lang="en-GB" sz="1000" dirty="0">
                <a:latin typeface="Arial Narrow" panose="020B0606020202030204" pitchFamily="34" charset="0"/>
              </a:rPr>
              <a:t>Day 5. – Titus, 2 Timothy</a:t>
            </a:r>
          </a:p>
        </p:txBody>
      </p:sp>
      <p:sp>
        <p:nvSpPr>
          <p:cNvPr id="26" name="Subtitle 2">
            <a:extLst>
              <a:ext uri="{FF2B5EF4-FFF2-40B4-BE49-F238E27FC236}">
                <a16:creationId xmlns:a16="http://schemas.microsoft.com/office/drawing/2014/main" id="{12637391-88DF-4355-9D20-C6E1AE07C90B}"/>
              </a:ext>
            </a:extLst>
          </p:cNvPr>
          <p:cNvSpPr txBox="1">
            <a:spLocks/>
          </p:cNvSpPr>
          <p:nvPr/>
        </p:nvSpPr>
        <p:spPr>
          <a:xfrm>
            <a:off x="6909335" y="4192707"/>
            <a:ext cx="1340127"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5 – Matthew</a:t>
            </a:r>
          </a:p>
          <a:p>
            <a:pPr algn="l">
              <a:spcBef>
                <a:spcPts val="300"/>
              </a:spcBef>
            </a:pPr>
            <a:r>
              <a:rPr lang="en-GB" sz="1000" dirty="0">
                <a:latin typeface="Arial Narrow" panose="020B0606020202030204" pitchFamily="34" charset="0"/>
              </a:rPr>
              <a:t>Day 1. – Matthew 1-7</a:t>
            </a:r>
          </a:p>
          <a:p>
            <a:pPr algn="l">
              <a:spcBef>
                <a:spcPts val="300"/>
              </a:spcBef>
            </a:pPr>
            <a:r>
              <a:rPr lang="en-GB" sz="1000" dirty="0">
                <a:latin typeface="Arial Narrow" panose="020B0606020202030204" pitchFamily="34" charset="0"/>
              </a:rPr>
              <a:t>Day 2. – Matthew 8-13</a:t>
            </a:r>
          </a:p>
          <a:p>
            <a:pPr algn="l">
              <a:spcBef>
                <a:spcPts val="300"/>
              </a:spcBef>
            </a:pPr>
            <a:r>
              <a:rPr lang="en-GB" sz="1000" dirty="0">
                <a:latin typeface="Arial Narrow" panose="020B0606020202030204" pitchFamily="34" charset="0"/>
              </a:rPr>
              <a:t>Day 3. – Matthew 14-18</a:t>
            </a:r>
          </a:p>
          <a:p>
            <a:pPr algn="l">
              <a:spcBef>
                <a:spcPts val="300"/>
              </a:spcBef>
            </a:pPr>
            <a:r>
              <a:rPr lang="en-GB" sz="1000" dirty="0">
                <a:latin typeface="Arial Narrow" panose="020B0606020202030204" pitchFamily="34" charset="0"/>
              </a:rPr>
              <a:t>Day 4. – Matthew 19-25</a:t>
            </a:r>
          </a:p>
          <a:p>
            <a:pPr algn="l">
              <a:spcBef>
                <a:spcPts val="300"/>
              </a:spcBef>
            </a:pPr>
            <a:r>
              <a:rPr lang="en-GB" sz="1000" dirty="0">
                <a:latin typeface="Arial Narrow" panose="020B0606020202030204" pitchFamily="34" charset="0"/>
              </a:rPr>
              <a:t>Day 5. – Matthew 26-28</a:t>
            </a:r>
          </a:p>
        </p:txBody>
      </p:sp>
      <p:sp>
        <p:nvSpPr>
          <p:cNvPr id="27" name="Subtitle 2">
            <a:extLst>
              <a:ext uri="{FF2B5EF4-FFF2-40B4-BE49-F238E27FC236}">
                <a16:creationId xmlns:a16="http://schemas.microsoft.com/office/drawing/2014/main" id="{4E620C9F-AA7F-455F-91AA-304AC4E45095}"/>
              </a:ext>
            </a:extLst>
          </p:cNvPr>
          <p:cNvSpPr txBox="1">
            <a:spLocks/>
          </p:cNvSpPr>
          <p:nvPr/>
        </p:nvSpPr>
        <p:spPr>
          <a:xfrm>
            <a:off x="8260672" y="4161074"/>
            <a:ext cx="1496470"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6, </a:t>
            </a:r>
            <a:r>
              <a:rPr lang="en-GB" sz="1000" b="1" dirty="0" err="1">
                <a:latin typeface="Arial Narrow" panose="020B0606020202030204" pitchFamily="34" charset="0"/>
              </a:rPr>
              <a:t>Heb</a:t>
            </a:r>
            <a:r>
              <a:rPr lang="en-GB" sz="1000" b="1" dirty="0">
                <a:latin typeface="Arial Narrow" panose="020B0606020202030204" pitchFamily="34" charset="0"/>
              </a:rPr>
              <a:t>, James, Mark</a:t>
            </a:r>
          </a:p>
          <a:p>
            <a:pPr algn="l">
              <a:spcBef>
                <a:spcPts val="300"/>
              </a:spcBef>
            </a:pPr>
            <a:r>
              <a:rPr lang="en-GB" sz="1000" dirty="0">
                <a:latin typeface="Arial Narrow" panose="020B0606020202030204" pitchFamily="34" charset="0"/>
              </a:rPr>
              <a:t>Day 1. – Hebrews 1-5</a:t>
            </a:r>
          </a:p>
          <a:p>
            <a:pPr algn="l">
              <a:spcBef>
                <a:spcPts val="300"/>
              </a:spcBef>
            </a:pPr>
            <a:r>
              <a:rPr lang="en-GB" sz="1000" dirty="0">
                <a:latin typeface="Arial Narrow" panose="020B0606020202030204" pitchFamily="34" charset="0"/>
              </a:rPr>
              <a:t>Day 2. – Hebrews 6-13</a:t>
            </a:r>
          </a:p>
          <a:p>
            <a:pPr algn="l">
              <a:spcBef>
                <a:spcPts val="300"/>
              </a:spcBef>
            </a:pPr>
            <a:r>
              <a:rPr lang="en-GB" sz="1000" dirty="0">
                <a:latin typeface="Arial Narrow" panose="020B0606020202030204" pitchFamily="34" charset="0"/>
              </a:rPr>
              <a:t>Day 3. – James</a:t>
            </a:r>
          </a:p>
          <a:p>
            <a:pPr algn="l">
              <a:spcBef>
                <a:spcPts val="300"/>
              </a:spcBef>
            </a:pPr>
            <a:r>
              <a:rPr lang="en-GB" sz="1000" dirty="0">
                <a:latin typeface="Arial Narrow" panose="020B0606020202030204" pitchFamily="34" charset="0"/>
              </a:rPr>
              <a:t>Day 4. – Mark 1-8</a:t>
            </a:r>
          </a:p>
          <a:p>
            <a:pPr algn="l">
              <a:spcBef>
                <a:spcPts val="300"/>
              </a:spcBef>
            </a:pPr>
            <a:r>
              <a:rPr lang="en-GB" sz="1000" dirty="0">
                <a:latin typeface="Arial Narrow" panose="020B0606020202030204" pitchFamily="34" charset="0"/>
              </a:rPr>
              <a:t>Day 5. – Mark 9-16</a:t>
            </a:r>
          </a:p>
        </p:txBody>
      </p:sp>
      <p:sp>
        <p:nvSpPr>
          <p:cNvPr id="28" name="Subtitle 2">
            <a:extLst>
              <a:ext uri="{FF2B5EF4-FFF2-40B4-BE49-F238E27FC236}">
                <a16:creationId xmlns:a16="http://schemas.microsoft.com/office/drawing/2014/main" id="{DABE9BD8-3C5E-404D-80A6-F28867013F8D}"/>
              </a:ext>
            </a:extLst>
          </p:cNvPr>
          <p:cNvSpPr txBox="1">
            <a:spLocks/>
          </p:cNvSpPr>
          <p:nvPr/>
        </p:nvSpPr>
        <p:spPr>
          <a:xfrm>
            <a:off x="5181175" y="5397526"/>
            <a:ext cx="1803334"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7 – 1,2 Peter, Jude, John </a:t>
            </a:r>
          </a:p>
          <a:p>
            <a:pPr algn="l">
              <a:spcBef>
                <a:spcPts val="300"/>
              </a:spcBef>
            </a:pPr>
            <a:r>
              <a:rPr lang="en-GB" sz="1000" dirty="0">
                <a:latin typeface="Arial Narrow" panose="020B0606020202030204" pitchFamily="34" charset="0"/>
              </a:rPr>
              <a:t>Day 1. – 1 Peter</a:t>
            </a:r>
          </a:p>
          <a:p>
            <a:pPr algn="l">
              <a:spcBef>
                <a:spcPts val="300"/>
              </a:spcBef>
            </a:pPr>
            <a:r>
              <a:rPr lang="en-GB" sz="1000" dirty="0">
                <a:latin typeface="Arial Narrow" panose="020B0606020202030204" pitchFamily="34" charset="0"/>
              </a:rPr>
              <a:t>Day 2. – 2 Peter, Jude</a:t>
            </a:r>
          </a:p>
          <a:p>
            <a:pPr algn="l">
              <a:spcBef>
                <a:spcPts val="300"/>
              </a:spcBef>
            </a:pPr>
            <a:r>
              <a:rPr lang="en-GB" sz="1000" dirty="0">
                <a:latin typeface="Arial Narrow" panose="020B0606020202030204" pitchFamily="34" charset="0"/>
              </a:rPr>
              <a:t>Day 3. – John 1-7</a:t>
            </a:r>
          </a:p>
          <a:p>
            <a:pPr algn="l">
              <a:spcBef>
                <a:spcPts val="300"/>
              </a:spcBef>
            </a:pPr>
            <a:r>
              <a:rPr lang="en-GB" sz="1000" dirty="0">
                <a:latin typeface="Arial Narrow" panose="020B0606020202030204" pitchFamily="34" charset="0"/>
              </a:rPr>
              <a:t>Day 4. – John 8-14</a:t>
            </a:r>
          </a:p>
          <a:p>
            <a:pPr algn="l">
              <a:spcBef>
                <a:spcPts val="300"/>
              </a:spcBef>
            </a:pPr>
            <a:r>
              <a:rPr lang="en-GB" sz="1000" dirty="0">
                <a:latin typeface="Arial Narrow" panose="020B0606020202030204" pitchFamily="34" charset="0"/>
              </a:rPr>
              <a:t>Day 5. – John 15-21</a:t>
            </a:r>
          </a:p>
        </p:txBody>
      </p:sp>
      <p:sp>
        <p:nvSpPr>
          <p:cNvPr id="29" name="Subtitle 2">
            <a:extLst>
              <a:ext uri="{FF2B5EF4-FFF2-40B4-BE49-F238E27FC236}">
                <a16:creationId xmlns:a16="http://schemas.microsoft.com/office/drawing/2014/main" id="{8CB7EB00-8849-4FA3-9820-68C682FF023C}"/>
              </a:ext>
            </a:extLst>
          </p:cNvPr>
          <p:cNvSpPr txBox="1">
            <a:spLocks/>
          </p:cNvSpPr>
          <p:nvPr/>
        </p:nvSpPr>
        <p:spPr>
          <a:xfrm>
            <a:off x="6915088" y="5397524"/>
            <a:ext cx="1616430" cy="11470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b="1" dirty="0">
                <a:latin typeface="Arial Narrow" panose="020B0606020202030204" pitchFamily="34" charset="0"/>
              </a:rPr>
              <a:t>Week 8 – 1,2,3 John, Rev</a:t>
            </a:r>
          </a:p>
          <a:p>
            <a:pPr algn="l">
              <a:spcBef>
                <a:spcPts val="300"/>
              </a:spcBef>
            </a:pPr>
            <a:r>
              <a:rPr lang="en-GB" sz="1000" dirty="0">
                <a:latin typeface="Arial Narrow" panose="020B0606020202030204" pitchFamily="34" charset="0"/>
              </a:rPr>
              <a:t>Day 1. – 1, 2, 3, John</a:t>
            </a:r>
          </a:p>
          <a:p>
            <a:pPr algn="l">
              <a:spcBef>
                <a:spcPts val="300"/>
              </a:spcBef>
            </a:pPr>
            <a:r>
              <a:rPr lang="en-GB" sz="1000" dirty="0">
                <a:latin typeface="Arial Narrow" panose="020B0606020202030204" pitchFamily="34" charset="0"/>
              </a:rPr>
              <a:t>Day 2. – Revelation 1-3</a:t>
            </a:r>
          </a:p>
          <a:p>
            <a:pPr algn="l">
              <a:spcBef>
                <a:spcPts val="300"/>
              </a:spcBef>
            </a:pPr>
            <a:r>
              <a:rPr lang="en-GB" sz="1000" dirty="0">
                <a:latin typeface="Arial Narrow" panose="020B0606020202030204" pitchFamily="34" charset="0"/>
              </a:rPr>
              <a:t>Day 3. – Revelation 4-10</a:t>
            </a:r>
          </a:p>
          <a:p>
            <a:pPr algn="l">
              <a:spcBef>
                <a:spcPts val="300"/>
              </a:spcBef>
            </a:pPr>
            <a:r>
              <a:rPr lang="en-GB" sz="1000" dirty="0">
                <a:latin typeface="Arial Narrow" panose="020B0606020202030204" pitchFamily="34" charset="0"/>
              </a:rPr>
              <a:t>Day 4. – Revelation 11-18</a:t>
            </a:r>
          </a:p>
          <a:p>
            <a:pPr algn="l">
              <a:spcBef>
                <a:spcPts val="300"/>
              </a:spcBef>
            </a:pPr>
            <a:r>
              <a:rPr lang="en-GB" sz="1000" dirty="0">
                <a:latin typeface="Arial Narrow" panose="020B0606020202030204" pitchFamily="34" charset="0"/>
              </a:rPr>
              <a:t>Day 5. – Revelation 19-21</a:t>
            </a:r>
          </a:p>
        </p:txBody>
      </p:sp>
      <p:sp>
        <p:nvSpPr>
          <p:cNvPr id="30" name="Rectangle 29">
            <a:extLst>
              <a:ext uri="{FF2B5EF4-FFF2-40B4-BE49-F238E27FC236}">
                <a16:creationId xmlns:a16="http://schemas.microsoft.com/office/drawing/2014/main" id="{1CCC1381-0C5A-4D5A-9386-E5B05CFF31A9}"/>
              </a:ext>
            </a:extLst>
          </p:cNvPr>
          <p:cNvSpPr/>
          <p:nvPr/>
        </p:nvSpPr>
        <p:spPr>
          <a:xfrm>
            <a:off x="3364302" y="5357004"/>
            <a:ext cx="1406101" cy="13295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ubtitle 2">
            <a:extLst>
              <a:ext uri="{FF2B5EF4-FFF2-40B4-BE49-F238E27FC236}">
                <a16:creationId xmlns:a16="http://schemas.microsoft.com/office/drawing/2014/main" id="{82648D59-7409-455E-A70C-7CC0278645E7}"/>
              </a:ext>
            </a:extLst>
          </p:cNvPr>
          <p:cNvSpPr txBox="1">
            <a:spLocks/>
          </p:cNvSpPr>
          <p:nvPr/>
        </p:nvSpPr>
        <p:spPr>
          <a:xfrm>
            <a:off x="3361010" y="5380277"/>
            <a:ext cx="1495665" cy="13062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dirty="0">
                <a:latin typeface="Arial Narrow" panose="020B0606020202030204" pitchFamily="34" charset="0"/>
              </a:rPr>
              <a:t>Bring a notepad and pen</a:t>
            </a:r>
          </a:p>
          <a:p>
            <a:pPr algn="l">
              <a:spcBef>
                <a:spcPts val="300"/>
              </a:spcBef>
            </a:pPr>
            <a:r>
              <a:rPr lang="en-GB" sz="1000" dirty="0">
                <a:latin typeface="Arial Narrow" panose="020B0606020202030204" pitchFamily="34" charset="0"/>
              </a:rPr>
              <a:t>Get an overview</a:t>
            </a:r>
          </a:p>
          <a:p>
            <a:pPr algn="l">
              <a:spcBef>
                <a:spcPts val="300"/>
              </a:spcBef>
            </a:pPr>
            <a:r>
              <a:rPr lang="en-GB" sz="1000" dirty="0">
                <a:latin typeface="Arial Narrow" panose="020B0606020202030204" pitchFamily="34" charset="0"/>
              </a:rPr>
              <a:t>Come and chat about it</a:t>
            </a:r>
          </a:p>
          <a:p>
            <a:pPr algn="l">
              <a:spcBef>
                <a:spcPts val="300"/>
              </a:spcBef>
            </a:pPr>
            <a:r>
              <a:rPr lang="en-GB" sz="1000" dirty="0">
                <a:latin typeface="Arial Narrow" panose="020B0606020202030204" pitchFamily="34" charset="0"/>
              </a:rPr>
              <a:t>2 Free Days a Week</a:t>
            </a:r>
          </a:p>
          <a:p>
            <a:pPr algn="l">
              <a:spcBef>
                <a:spcPts val="300"/>
              </a:spcBef>
            </a:pPr>
            <a:r>
              <a:rPr lang="en-GB" sz="1000" dirty="0">
                <a:latin typeface="Arial Narrow" panose="020B0606020202030204" pitchFamily="34" charset="0"/>
              </a:rPr>
              <a:t>Come even if you haven’t kept up with reading</a:t>
            </a:r>
          </a:p>
          <a:p>
            <a:pPr algn="l">
              <a:spcBef>
                <a:spcPts val="300"/>
              </a:spcBef>
            </a:pPr>
            <a:r>
              <a:rPr lang="en-GB" sz="1000" dirty="0">
                <a:latin typeface="Arial Narrow" panose="020B0606020202030204" pitchFamily="34" charset="0"/>
              </a:rPr>
              <a:t>If listening is easier, do that.</a:t>
            </a:r>
          </a:p>
        </p:txBody>
      </p:sp>
      <p:sp>
        <p:nvSpPr>
          <p:cNvPr id="32" name="Rectangle 31">
            <a:extLst>
              <a:ext uri="{FF2B5EF4-FFF2-40B4-BE49-F238E27FC236}">
                <a16:creationId xmlns:a16="http://schemas.microsoft.com/office/drawing/2014/main" id="{E8DE4599-98F5-41B9-B863-E26B91F3DA68}"/>
              </a:ext>
            </a:extLst>
          </p:cNvPr>
          <p:cNvSpPr/>
          <p:nvPr/>
        </p:nvSpPr>
        <p:spPr>
          <a:xfrm>
            <a:off x="8330231" y="5362754"/>
            <a:ext cx="1406101" cy="13295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ubtitle 2">
            <a:extLst>
              <a:ext uri="{FF2B5EF4-FFF2-40B4-BE49-F238E27FC236}">
                <a16:creationId xmlns:a16="http://schemas.microsoft.com/office/drawing/2014/main" id="{CFEDAC24-F56A-465C-A27B-8D012F3A1069}"/>
              </a:ext>
            </a:extLst>
          </p:cNvPr>
          <p:cNvSpPr txBox="1">
            <a:spLocks/>
          </p:cNvSpPr>
          <p:nvPr/>
        </p:nvSpPr>
        <p:spPr>
          <a:xfrm>
            <a:off x="8326939" y="5386027"/>
            <a:ext cx="1495665" cy="13062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dirty="0">
                <a:latin typeface="Arial Narrow" panose="020B0606020202030204" pitchFamily="34" charset="0"/>
              </a:rPr>
              <a:t>Bring a notepad and pen</a:t>
            </a:r>
          </a:p>
          <a:p>
            <a:pPr algn="l">
              <a:spcBef>
                <a:spcPts val="300"/>
              </a:spcBef>
            </a:pPr>
            <a:r>
              <a:rPr lang="en-GB" sz="1000" dirty="0">
                <a:latin typeface="Arial Narrow" panose="020B0606020202030204" pitchFamily="34" charset="0"/>
              </a:rPr>
              <a:t>Get an overview</a:t>
            </a:r>
          </a:p>
          <a:p>
            <a:pPr algn="l">
              <a:spcBef>
                <a:spcPts val="300"/>
              </a:spcBef>
            </a:pPr>
            <a:r>
              <a:rPr lang="en-GB" sz="1000" dirty="0">
                <a:latin typeface="Arial Narrow" panose="020B0606020202030204" pitchFamily="34" charset="0"/>
              </a:rPr>
              <a:t>Come and chat about it</a:t>
            </a:r>
          </a:p>
          <a:p>
            <a:pPr algn="l">
              <a:spcBef>
                <a:spcPts val="300"/>
              </a:spcBef>
            </a:pPr>
            <a:r>
              <a:rPr lang="en-GB" sz="1000" dirty="0">
                <a:latin typeface="Arial Narrow" panose="020B0606020202030204" pitchFamily="34" charset="0"/>
              </a:rPr>
              <a:t>2 Free Days a Week</a:t>
            </a:r>
          </a:p>
          <a:p>
            <a:pPr algn="l">
              <a:spcBef>
                <a:spcPts val="300"/>
              </a:spcBef>
            </a:pPr>
            <a:r>
              <a:rPr lang="en-GB" sz="1000" dirty="0">
                <a:latin typeface="Arial Narrow" panose="020B0606020202030204" pitchFamily="34" charset="0"/>
              </a:rPr>
              <a:t>Come even if you haven’t kept up with reading</a:t>
            </a:r>
          </a:p>
          <a:p>
            <a:pPr algn="l">
              <a:spcBef>
                <a:spcPts val="300"/>
              </a:spcBef>
            </a:pPr>
            <a:r>
              <a:rPr lang="en-GB" sz="1000" dirty="0">
                <a:latin typeface="Arial Narrow" panose="020B0606020202030204" pitchFamily="34" charset="0"/>
              </a:rPr>
              <a:t>If listening is easier, do that.</a:t>
            </a:r>
          </a:p>
        </p:txBody>
      </p:sp>
    </p:spTree>
    <p:extLst>
      <p:ext uri="{BB962C8B-B14F-4D97-AF65-F5344CB8AC3E}">
        <p14:creationId xmlns:p14="http://schemas.microsoft.com/office/powerpoint/2010/main" val="166401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BCD5-74F2-4718-AA3F-971C4D088346}"/>
              </a:ext>
            </a:extLst>
          </p:cNvPr>
          <p:cNvSpPr>
            <a:spLocks noGrp="1"/>
          </p:cNvSpPr>
          <p:nvPr>
            <p:ph type="ctrTitle"/>
          </p:nvPr>
        </p:nvSpPr>
        <p:spPr>
          <a:xfrm>
            <a:off x="455670" y="171450"/>
            <a:ext cx="3074041" cy="781938"/>
          </a:xfrm>
        </p:spPr>
        <p:txBody>
          <a:bodyPr>
            <a:normAutofit/>
          </a:bodyPr>
          <a:lstStyle/>
          <a:p>
            <a:pPr algn="l"/>
            <a:r>
              <a:rPr lang="en-GB" sz="2400" b="1" dirty="0">
                <a:latin typeface="Century Gothic" panose="020B0502020202020204" pitchFamily="34" charset="0"/>
              </a:rPr>
              <a:t>Community Bible Experience</a:t>
            </a:r>
          </a:p>
        </p:txBody>
      </p:sp>
      <p:sp>
        <p:nvSpPr>
          <p:cNvPr id="3" name="Subtitle 2">
            <a:extLst>
              <a:ext uri="{FF2B5EF4-FFF2-40B4-BE49-F238E27FC236}">
                <a16:creationId xmlns:a16="http://schemas.microsoft.com/office/drawing/2014/main" id="{1DAB8889-28EC-4365-8B2A-68C2FBCA33E7}"/>
              </a:ext>
            </a:extLst>
          </p:cNvPr>
          <p:cNvSpPr>
            <a:spLocks noGrp="1"/>
          </p:cNvSpPr>
          <p:nvPr>
            <p:ph type="subTitle" idx="1"/>
          </p:nvPr>
        </p:nvSpPr>
        <p:spPr>
          <a:xfrm>
            <a:off x="200867" y="1047200"/>
            <a:ext cx="3266955" cy="746195"/>
          </a:xfrm>
        </p:spPr>
        <p:txBody>
          <a:bodyPr>
            <a:noAutofit/>
          </a:bodyPr>
          <a:lstStyle/>
          <a:p>
            <a:pPr algn="l"/>
            <a:r>
              <a:rPr lang="en-GB" sz="1400" b="1" dirty="0">
                <a:latin typeface="Arial" panose="020B0604020202020204" pitchFamily="34" charset="0"/>
                <a:cs typeface="Arial" panose="020B0604020202020204" pitchFamily="34" charset="0"/>
              </a:rPr>
              <a:t>Week 1. The book of Luke.</a:t>
            </a:r>
          </a:p>
          <a:p>
            <a:pPr algn="l"/>
            <a:r>
              <a:rPr lang="en-GB" sz="1200" dirty="0">
                <a:latin typeface="Arial" panose="020B0604020202020204" pitchFamily="34" charset="0"/>
                <a:cs typeface="Arial" panose="020B0604020202020204" pitchFamily="34" charset="0"/>
              </a:rPr>
              <a:t>The books of Luke and Acts (short for the Acts of the Apostles) are actually two volumes of a history written by Luke. </a:t>
            </a:r>
          </a:p>
          <a:p>
            <a:pPr algn="l"/>
            <a:endParaRPr lang="en-GB" sz="14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DD7C816-CE4B-4992-9978-FF215D23F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908" y="171449"/>
            <a:ext cx="1502075" cy="1502075"/>
          </a:xfrm>
          <a:prstGeom prst="rect">
            <a:avLst/>
          </a:prstGeom>
        </p:spPr>
      </p:pic>
      <p:sp>
        <p:nvSpPr>
          <p:cNvPr id="6" name="Rectangle 5">
            <a:extLst>
              <a:ext uri="{FF2B5EF4-FFF2-40B4-BE49-F238E27FC236}">
                <a16:creationId xmlns:a16="http://schemas.microsoft.com/office/drawing/2014/main" id="{FFAC8873-A120-4772-A371-7FDC145020DF}"/>
              </a:ext>
            </a:extLst>
          </p:cNvPr>
          <p:cNvSpPr/>
          <p:nvPr/>
        </p:nvSpPr>
        <p:spPr>
          <a:xfrm>
            <a:off x="60388"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4CEABE3E-D2BE-4CDD-953C-72EABEE0FEF1}"/>
              </a:ext>
            </a:extLst>
          </p:cNvPr>
          <p:cNvSpPr txBox="1">
            <a:spLocks/>
          </p:cNvSpPr>
          <p:nvPr/>
        </p:nvSpPr>
        <p:spPr>
          <a:xfrm>
            <a:off x="5424473" y="171450"/>
            <a:ext cx="3074041" cy="7819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400" b="1">
                <a:latin typeface="Century Gothic" panose="020B0502020202020204" pitchFamily="34" charset="0"/>
              </a:rPr>
              <a:t>Community Bible Experience</a:t>
            </a:r>
            <a:endParaRPr lang="en-GB" sz="2400" b="1" dirty="0">
              <a:latin typeface="Century Gothic" panose="020B0502020202020204" pitchFamily="34" charset="0"/>
            </a:endParaRPr>
          </a:p>
        </p:txBody>
      </p:sp>
      <p:pic>
        <p:nvPicPr>
          <p:cNvPr id="10" name="Picture 9">
            <a:extLst>
              <a:ext uri="{FF2B5EF4-FFF2-40B4-BE49-F238E27FC236}">
                <a16:creationId xmlns:a16="http://schemas.microsoft.com/office/drawing/2014/main" id="{6CD146EB-F068-4566-9E67-97EB6DDA4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3711" y="171449"/>
            <a:ext cx="1502075" cy="1502075"/>
          </a:xfrm>
          <a:prstGeom prst="rect">
            <a:avLst/>
          </a:prstGeom>
        </p:spPr>
      </p:pic>
      <p:sp>
        <p:nvSpPr>
          <p:cNvPr id="11" name="Rectangle 10">
            <a:extLst>
              <a:ext uri="{FF2B5EF4-FFF2-40B4-BE49-F238E27FC236}">
                <a16:creationId xmlns:a16="http://schemas.microsoft.com/office/drawing/2014/main" id="{40F60DC4-9CB2-4329-941D-EA433B728296}"/>
              </a:ext>
            </a:extLst>
          </p:cNvPr>
          <p:cNvSpPr/>
          <p:nvPr/>
        </p:nvSpPr>
        <p:spPr>
          <a:xfrm>
            <a:off x="5029191"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ubtitle 2">
            <a:extLst>
              <a:ext uri="{FF2B5EF4-FFF2-40B4-BE49-F238E27FC236}">
                <a16:creationId xmlns:a16="http://schemas.microsoft.com/office/drawing/2014/main" id="{63F447F4-23EB-460A-B954-281CDFD6AD22}"/>
              </a:ext>
            </a:extLst>
          </p:cNvPr>
          <p:cNvSpPr txBox="1">
            <a:spLocks/>
          </p:cNvSpPr>
          <p:nvPr/>
        </p:nvSpPr>
        <p:spPr>
          <a:xfrm>
            <a:off x="227770" y="2027208"/>
            <a:ext cx="4534002" cy="45806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200" dirty="0">
                <a:latin typeface="Arial" panose="020B0604020202020204" pitchFamily="34" charset="0"/>
                <a:cs typeface="Arial" panose="020B0604020202020204" pitchFamily="34" charset="0"/>
              </a:rPr>
              <a:t>Luke had trained as a Doctor but was writing a detailed account of all that happened in Israel at the time for Theophilus. Theophilus was obviously sponsoring the work and was likely a Roman Official of some note (Luke refers to him as most excellent Theophilus). </a:t>
            </a:r>
          </a:p>
          <a:p>
            <a:pPr algn="l">
              <a:spcBef>
                <a:spcPts val="300"/>
              </a:spcBef>
            </a:pPr>
            <a:r>
              <a:rPr lang="en-GB" sz="1200" dirty="0">
                <a:latin typeface="Arial" panose="020B0604020202020204" pitchFamily="34" charset="0"/>
                <a:cs typeface="Arial" panose="020B0604020202020204" pitchFamily="34" charset="0"/>
              </a:rPr>
              <a:t>In the first of the two volumes Luke first describes the life and death of Jesus. The second goes on to tell how the Holy Spirit and the first disciples go on to spread the Gospel around the world. </a:t>
            </a:r>
          </a:p>
          <a:p>
            <a:pPr algn="l">
              <a:spcBef>
                <a:spcPts val="300"/>
              </a:spcBef>
            </a:pPr>
            <a:r>
              <a:rPr lang="en-GB" sz="1200" dirty="0">
                <a:latin typeface="Arial" panose="020B0604020202020204" pitchFamily="34" charset="0"/>
                <a:cs typeface="Arial" panose="020B0604020202020204" pitchFamily="34" charset="0"/>
              </a:rPr>
              <a:t>Luke is explaining firstly that all of the happenings were already part of God’s great plan, not some change to it. He frequently quotes the Old Testament to show that Jesus is the fulfilment of all the promises of the Messiah. He then goes on to explain that through what Jesus did He included all men in the plan not just the Jews. This is very significant for Theophilus and for us.</a:t>
            </a:r>
          </a:p>
          <a:p>
            <a:pPr algn="l">
              <a:spcBef>
                <a:spcPts val="300"/>
              </a:spcBef>
            </a:pPr>
            <a:r>
              <a:rPr lang="en-GB" sz="1200" dirty="0">
                <a:latin typeface="Arial" panose="020B0604020202020204" pitchFamily="34" charset="0"/>
                <a:cs typeface="Arial" panose="020B0604020202020204" pitchFamily="34" charset="0"/>
              </a:rPr>
              <a:t>The birth of Jesus fulfils many prophecies. The miracles of Jesus show that He is like no other. The teaching of Jesus explain the much bigger plan that God had than the Jews ever expected. The death and resurrection of Jesus change everything.</a:t>
            </a:r>
          </a:p>
          <a:p>
            <a:pPr algn="l">
              <a:spcBef>
                <a:spcPts val="300"/>
              </a:spcBef>
            </a:pPr>
            <a:r>
              <a:rPr lang="en-GB" sz="1200" dirty="0">
                <a:latin typeface="Arial" panose="020B0604020202020204" pitchFamily="34" charset="0"/>
                <a:cs typeface="Arial" panose="020B0604020202020204" pitchFamily="34" charset="0"/>
              </a:rPr>
              <a:t>As a friend of Paul’s Luke had access to much that was going on in the early church and travelled with him on his journeys. He also seems to have talked to Mary and other disciples as he gathered detailed information for his accounts. He knew these accounts would be preserved and passed on to many, especially those who had no Jewish roots. </a:t>
            </a:r>
          </a:p>
        </p:txBody>
      </p:sp>
      <p:sp>
        <p:nvSpPr>
          <p:cNvPr id="34" name="Subtitle 2">
            <a:extLst>
              <a:ext uri="{FF2B5EF4-FFF2-40B4-BE49-F238E27FC236}">
                <a16:creationId xmlns:a16="http://schemas.microsoft.com/office/drawing/2014/main" id="{F7E646B1-5212-4CBA-98E0-58CE9E92AF1D}"/>
              </a:ext>
            </a:extLst>
          </p:cNvPr>
          <p:cNvSpPr txBox="1">
            <a:spLocks/>
          </p:cNvSpPr>
          <p:nvPr/>
        </p:nvSpPr>
        <p:spPr>
          <a:xfrm>
            <a:off x="5140919" y="1052955"/>
            <a:ext cx="3266955" cy="7461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dirty="0">
                <a:latin typeface="Arial" panose="020B0604020202020204" pitchFamily="34" charset="0"/>
                <a:cs typeface="Arial" panose="020B0604020202020204" pitchFamily="34" charset="0"/>
              </a:rPr>
              <a:t>Week 2. Acts, 1 2 Thessalonians</a:t>
            </a:r>
          </a:p>
          <a:p>
            <a:pPr algn="l"/>
            <a:r>
              <a:rPr lang="en-GB" sz="1200" dirty="0">
                <a:latin typeface="Arial" panose="020B0604020202020204" pitchFamily="34" charset="0"/>
                <a:cs typeface="Arial" panose="020B0604020202020204" pitchFamily="34" charset="0"/>
              </a:rPr>
              <a:t>Luke wrote a second volume of history   telling how the Gospel advanced around </a:t>
            </a:r>
          </a:p>
          <a:p>
            <a:pPr algn="l"/>
            <a:endParaRPr lang="en-GB" sz="1400" b="1" dirty="0">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9D2E212B-C2AE-4DA9-A505-9A85AB5D2B4D}"/>
              </a:ext>
            </a:extLst>
          </p:cNvPr>
          <p:cNvSpPr txBox="1">
            <a:spLocks/>
          </p:cNvSpPr>
          <p:nvPr/>
        </p:nvSpPr>
        <p:spPr>
          <a:xfrm>
            <a:off x="5149546" y="1732829"/>
            <a:ext cx="4555587" cy="512517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1200" dirty="0">
                <a:latin typeface="Arial" panose="020B0604020202020204" pitchFamily="34" charset="0"/>
                <a:cs typeface="Arial" panose="020B0604020202020204" pitchFamily="34" charset="0"/>
              </a:rPr>
              <a:t>the world. After introducing the church in Jerusalem, structured around Peter and John Luke goes on to focus on the work of Paul bringing the Gospel to Europe. </a:t>
            </a:r>
          </a:p>
          <a:p>
            <a:pPr algn="l">
              <a:spcBef>
                <a:spcPts val="600"/>
              </a:spcBef>
            </a:pPr>
            <a:r>
              <a:rPr lang="en-GB" sz="1200" dirty="0">
                <a:latin typeface="Arial" panose="020B0604020202020204" pitchFamily="34" charset="0"/>
                <a:cs typeface="Arial" panose="020B0604020202020204" pitchFamily="34" charset="0"/>
              </a:rPr>
              <a:t>Luke tells of Paul’s three journeys, each one reaching further than before. Paul spends days, weeks, months and years in different cities and Luke, alongside others, joins him on some of these journeys.</a:t>
            </a:r>
          </a:p>
          <a:p>
            <a:pPr algn="l">
              <a:spcBef>
                <a:spcPts val="600"/>
              </a:spcBef>
            </a:pPr>
            <a:r>
              <a:rPr lang="en-GB" sz="1200" dirty="0">
                <a:latin typeface="Arial" panose="020B0604020202020204" pitchFamily="34" charset="0"/>
                <a:cs typeface="Arial" panose="020B0604020202020204" pitchFamily="34" charset="0"/>
              </a:rPr>
              <a:t>After this Paul returns to Jerusalem, knowing full well that the Jews there would cause great problems for him. As they arrest him and abuse him he claims the right as a Roman citizen to appeal to Caesar. This affords him the opportunity to go to Rome and spend some considerable time there, under house arrest, but sharing the Gospel far and wide.</a:t>
            </a:r>
          </a:p>
          <a:p>
            <a:pPr algn="l">
              <a:spcBef>
                <a:spcPts val="600"/>
              </a:spcBef>
            </a:pPr>
            <a:r>
              <a:rPr lang="en-GB" sz="1200" dirty="0">
                <a:latin typeface="Arial" panose="020B0604020202020204" pitchFamily="34" charset="0"/>
                <a:cs typeface="Arial" panose="020B0604020202020204" pitchFamily="34" charset="0"/>
              </a:rPr>
              <a:t>Paul has established a church in every town that he preached in and writes them letters of support as they continue to follow Jesus while he is away. These letters include advice, rebukes, encouragement and so much more, We will read these letters, beginning with 1 and 2 Thessalonians.</a:t>
            </a:r>
          </a:p>
          <a:p>
            <a:pPr algn="l">
              <a:spcBef>
                <a:spcPts val="600"/>
              </a:spcBef>
            </a:pPr>
            <a:r>
              <a:rPr lang="en-GB" sz="1200" dirty="0">
                <a:latin typeface="Arial" panose="020B0604020202020204" pitchFamily="34" charset="0"/>
                <a:cs typeface="Arial" panose="020B0604020202020204" pitchFamily="34" charset="0"/>
              </a:rPr>
              <a:t>Paul had established a church in Thessalonica on his journeys and after he had been they faced a lot of challenges and opposition. He writes to encourage them to stay strong and say how pleased he was with their faith. Not long later he needs to write to them again because some people came to the church and suggested that Jesus had already returned. Some thought that they had missed it, others thought that heaven was the life they were living now (which didn’t seem great). Paul contests that teaching and reminds them of God’s bigger plan. </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467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BCD5-74F2-4718-AA3F-971C4D088346}"/>
              </a:ext>
            </a:extLst>
          </p:cNvPr>
          <p:cNvSpPr>
            <a:spLocks noGrp="1"/>
          </p:cNvSpPr>
          <p:nvPr>
            <p:ph type="ctrTitle"/>
          </p:nvPr>
        </p:nvSpPr>
        <p:spPr>
          <a:xfrm>
            <a:off x="455670" y="171450"/>
            <a:ext cx="3074041" cy="781938"/>
          </a:xfrm>
        </p:spPr>
        <p:txBody>
          <a:bodyPr>
            <a:normAutofit/>
          </a:bodyPr>
          <a:lstStyle/>
          <a:p>
            <a:pPr algn="l"/>
            <a:r>
              <a:rPr lang="en-GB" sz="2400" b="1" dirty="0">
                <a:latin typeface="Century Gothic" panose="020B0502020202020204" pitchFamily="34" charset="0"/>
              </a:rPr>
              <a:t>Community Bible Experience</a:t>
            </a:r>
          </a:p>
        </p:txBody>
      </p:sp>
      <p:sp>
        <p:nvSpPr>
          <p:cNvPr id="3" name="Subtitle 2">
            <a:extLst>
              <a:ext uri="{FF2B5EF4-FFF2-40B4-BE49-F238E27FC236}">
                <a16:creationId xmlns:a16="http://schemas.microsoft.com/office/drawing/2014/main" id="{1DAB8889-28EC-4365-8B2A-68C2FBCA33E7}"/>
              </a:ext>
            </a:extLst>
          </p:cNvPr>
          <p:cNvSpPr>
            <a:spLocks noGrp="1"/>
          </p:cNvSpPr>
          <p:nvPr>
            <p:ph type="subTitle" idx="1"/>
          </p:nvPr>
        </p:nvSpPr>
        <p:spPr>
          <a:xfrm>
            <a:off x="200867" y="1047200"/>
            <a:ext cx="3844922" cy="919623"/>
          </a:xfrm>
        </p:spPr>
        <p:txBody>
          <a:bodyPr>
            <a:noAutofit/>
          </a:bodyPr>
          <a:lstStyle/>
          <a:p>
            <a:pPr algn="l"/>
            <a:r>
              <a:rPr lang="en-GB" sz="1400" b="1" dirty="0">
                <a:latin typeface="Arial" panose="020B0604020202020204" pitchFamily="34" charset="0"/>
                <a:cs typeface="Arial" panose="020B0604020202020204" pitchFamily="34" charset="0"/>
              </a:rPr>
              <a:t>Week 3. 1&amp;2 Cor, Galatians, Rom.</a:t>
            </a:r>
          </a:p>
          <a:p>
            <a:pPr algn="l"/>
            <a:r>
              <a:rPr lang="en-GB" sz="1200" dirty="0">
                <a:latin typeface="Arial" panose="020B0604020202020204" pitchFamily="34" charset="0"/>
                <a:cs typeface="Arial" panose="020B0604020202020204" pitchFamily="34" charset="0"/>
              </a:rPr>
              <a:t>As Paul moved across Europe spreading                 the Gospel he established churches in each         town. Each City had its own issues and opportunities. </a:t>
            </a:r>
          </a:p>
          <a:p>
            <a:pPr algn="l"/>
            <a:endParaRPr lang="en-GB" sz="14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DD7C816-CE4B-4992-9978-FF215D23F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908" y="171449"/>
            <a:ext cx="1502075" cy="1502075"/>
          </a:xfrm>
          <a:prstGeom prst="rect">
            <a:avLst/>
          </a:prstGeom>
        </p:spPr>
      </p:pic>
      <p:sp>
        <p:nvSpPr>
          <p:cNvPr id="6" name="Rectangle 5">
            <a:extLst>
              <a:ext uri="{FF2B5EF4-FFF2-40B4-BE49-F238E27FC236}">
                <a16:creationId xmlns:a16="http://schemas.microsoft.com/office/drawing/2014/main" id="{FFAC8873-A120-4772-A371-7FDC145020DF}"/>
              </a:ext>
            </a:extLst>
          </p:cNvPr>
          <p:cNvSpPr/>
          <p:nvPr/>
        </p:nvSpPr>
        <p:spPr>
          <a:xfrm>
            <a:off x="60388"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4CEABE3E-D2BE-4CDD-953C-72EABEE0FEF1}"/>
              </a:ext>
            </a:extLst>
          </p:cNvPr>
          <p:cNvSpPr txBox="1">
            <a:spLocks/>
          </p:cNvSpPr>
          <p:nvPr/>
        </p:nvSpPr>
        <p:spPr>
          <a:xfrm>
            <a:off x="5424473" y="171450"/>
            <a:ext cx="3074041" cy="7819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400" b="1">
                <a:latin typeface="Century Gothic" panose="020B0502020202020204" pitchFamily="34" charset="0"/>
              </a:rPr>
              <a:t>Community Bible Experience</a:t>
            </a:r>
            <a:endParaRPr lang="en-GB" sz="2400" b="1" dirty="0">
              <a:latin typeface="Century Gothic" panose="020B0502020202020204" pitchFamily="34" charset="0"/>
            </a:endParaRPr>
          </a:p>
        </p:txBody>
      </p:sp>
      <p:pic>
        <p:nvPicPr>
          <p:cNvPr id="10" name="Picture 9">
            <a:extLst>
              <a:ext uri="{FF2B5EF4-FFF2-40B4-BE49-F238E27FC236}">
                <a16:creationId xmlns:a16="http://schemas.microsoft.com/office/drawing/2014/main" id="{6CD146EB-F068-4566-9E67-97EB6DDA4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3711" y="171449"/>
            <a:ext cx="1502075" cy="1502075"/>
          </a:xfrm>
          <a:prstGeom prst="rect">
            <a:avLst/>
          </a:prstGeom>
        </p:spPr>
      </p:pic>
      <p:sp>
        <p:nvSpPr>
          <p:cNvPr id="11" name="Rectangle 10">
            <a:extLst>
              <a:ext uri="{FF2B5EF4-FFF2-40B4-BE49-F238E27FC236}">
                <a16:creationId xmlns:a16="http://schemas.microsoft.com/office/drawing/2014/main" id="{40F60DC4-9CB2-4329-941D-EA433B728296}"/>
              </a:ext>
            </a:extLst>
          </p:cNvPr>
          <p:cNvSpPr/>
          <p:nvPr/>
        </p:nvSpPr>
        <p:spPr>
          <a:xfrm>
            <a:off x="5029191"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ubtitle 2">
            <a:extLst>
              <a:ext uri="{FF2B5EF4-FFF2-40B4-BE49-F238E27FC236}">
                <a16:creationId xmlns:a16="http://schemas.microsoft.com/office/drawing/2014/main" id="{63F447F4-23EB-460A-B954-281CDFD6AD22}"/>
              </a:ext>
            </a:extLst>
          </p:cNvPr>
          <p:cNvSpPr txBox="1">
            <a:spLocks/>
          </p:cNvSpPr>
          <p:nvPr/>
        </p:nvSpPr>
        <p:spPr>
          <a:xfrm>
            <a:off x="123533" y="4882550"/>
            <a:ext cx="4733142" cy="18978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300"/>
              </a:spcBef>
            </a:pPr>
            <a:r>
              <a:rPr lang="en-GB" sz="1000" dirty="0">
                <a:latin typeface="Arial" panose="020B0604020202020204" pitchFamily="34" charset="0"/>
                <a:cs typeface="Arial" panose="020B0604020202020204" pitchFamily="34" charset="0"/>
              </a:rPr>
              <a:t>Corinth was a rich city, but full of sexual promiscuity. Galatia is a region which includes Lystra and </a:t>
            </a:r>
            <a:r>
              <a:rPr lang="en-GB" sz="1000" dirty="0" err="1">
                <a:latin typeface="Arial" panose="020B0604020202020204" pitchFamily="34" charset="0"/>
                <a:cs typeface="Arial" panose="020B0604020202020204" pitchFamily="34" charset="0"/>
              </a:rPr>
              <a:t>Derbe</a:t>
            </a:r>
            <a:r>
              <a:rPr lang="en-GB" sz="1000" dirty="0">
                <a:latin typeface="Arial" panose="020B0604020202020204" pitchFamily="34" charset="0"/>
                <a:cs typeface="Arial" panose="020B0604020202020204" pitchFamily="34" charset="0"/>
              </a:rPr>
              <a:t> and is in modern day Turkey. While there he taught often in the Synagogues so a lot of his discussion was with converted Jews. </a:t>
            </a:r>
          </a:p>
          <a:p>
            <a:pPr algn="l">
              <a:spcBef>
                <a:spcPts val="300"/>
              </a:spcBef>
            </a:pPr>
            <a:r>
              <a:rPr lang="en-GB" sz="1000" dirty="0">
                <a:latin typeface="Arial" panose="020B0604020202020204" pitchFamily="34" charset="0"/>
                <a:cs typeface="Arial" panose="020B0604020202020204" pitchFamily="34" charset="0"/>
              </a:rPr>
              <a:t>His letters reflect the issues of the churches he writes to, with 1 and 2 Corinthians he challenges their loose moral code, where they thought ‘everything is permissible for me.’ In Galatians he challenges their lack of freedom in Christ. </a:t>
            </a:r>
          </a:p>
          <a:p>
            <a:pPr algn="l">
              <a:spcBef>
                <a:spcPts val="300"/>
              </a:spcBef>
            </a:pPr>
            <a:r>
              <a:rPr lang="en-GB" sz="1000" dirty="0">
                <a:latin typeface="Arial" panose="020B0604020202020204" pitchFamily="34" charset="0"/>
                <a:cs typeface="Arial" panose="020B0604020202020204" pitchFamily="34" charset="0"/>
              </a:rPr>
              <a:t>Rome was not a church he had established and he writes to them </a:t>
            </a:r>
            <a:r>
              <a:rPr lang="en-GB" sz="1000" i="1" dirty="0">
                <a:latin typeface="Arial" panose="020B0604020202020204" pitchFamily="34" charset="0"/>
                <a:cs typeface="Arial" panose="020B0604020202020204" pitchFamily="34" charset="0"/>
              </a:rPr>
              <a:t>on the way there</a:t>
            </a:r>
            <a:r>
              <a:rPr lang="en-GB" sz="1000" dirty="0">
                <a:latin typeface="Arial" panose="020B0604020202020204" pitchFamily="34" charset="0"/>
                <a:cs typeface="Arial" panose="020B0604020202020204" pitchFamily="34" charset="0"/>
              </a:rPr>
              <a:t>. He tries to establish a shared understanding of the Gospel as a whole so that when he comes they will welcome him and partner with him in outreach. </a:t>
            </a:r>
          </a:p>
          <a:p>
            <a:pPr algn="l">
              <a:spcBef>
                <a:spcPts val="300"/>
              </a:spcBef>
            </a:pPr>
            <a:r>
              <a:rPr lang="en-GB" sz="1000" dirty="0">
                <a:latin typeface="Arial" panose="020B0604020202020204" pitchFamily="34" charset="0"/>
                <a:cs typeface="Arial" panose="020B0604020202020204" pitchFamily="34" charset="0"/>
              </a:rPr>
              <a:t>Paul evidently cares deeply about each church, each person in them, their faith, how people have tried to mislead them and how they are continuing in the Gospel. We too learn from his correction, hopes and guidance. </a:t>
            </a:r>
          </a:p>
        </p:txBody>
      </p:sp>
      <p:sp>
        <p:nvSpPr>
          <p:cNvPr id="34" name="Subtitle 2">
            <a:extLst>
              <a:ext uri="{FF2B5EF4-FFF2-40B4-BE49-F238E27FC236}">
                <a16:creationId xmlns:a16="http://schemas.microsoft.com/office/drawing/2014/main" id="{F7E646B1-5212-4CBA-98E0-58CE9E92AF1D}"/>
              </a:ext>
            </a:extLst>
          </p:cNvPr>
          <p:cNvSpPr txBox="1">
            <a:spLocks/>
          </p:cNvSpPr>
          <p:nvPr/>
        </p:nvSpPr>
        <p:spPr>
          <a:xfrm>
            <a:off x="5140919" y="1052955"/>
            <a:ext cx="3266955" cy="91386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dirty="0">
                <a:latin typeface="Arial" panose="020B0604020202020204" pitchFamily="34" charset="0"/>
                <a:cs typeface="Arial" panose="020B0604020202020204" pitchFamily="34" charset="0"/>
              </a:rPr>
              <a:t>Week 4. Paul’s Epistles</a:t>
            </a:r>
          </a:p>
          <a:p>
            <a:pPr algn="l"/>
            <a:r>
              <a:rPr lang="en-GB" sz="1200" dirty="0">
                <a:latin typeface="Arial" panose="020B0604020202020204" pitchFamily="34" charset="0"/>
                <a:cs typeface="Arial" panose="020B0604020202020204" pitchFamily="34" charset="0"/>
              </a:rPr>
              <a:t>Paul wrote to churches in Colossae, Philippi and Ephesus as well. These were churches he established and was deeply fond of. </a:t>
            </a:r>
          </a:p>
          <a:p>
            <a:pPr algn="l"/>
            <a:endParaRPr lang="en-GB" sz="1400" b="1" dirty="0">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9D2E212B-C2AE-4DA9-A505-9A85AB5D2B4D}"/>
              </a:ext>
            </a:extLst>
          </p:cNvPr>
          <p:cNvSpPr txBox="1">
            <a:spLocks/>
          </p:cNvSpPr>
          <p:nvPr/>
        </p:nvSpPr>
        <p:spPr>
          <a:xfrm>
            <a:off x="5149546" y="1928705"/>
            <a:ext cx="4555587" cy="49292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1200" dirty="0">
                <a:latin typeface="Arial" panose="020B0604020202020204" pitchFamily="34" charset="0"/>
                <a:cs typeface="Arial" panose="020B0604020202020204" pitchFamily="34" charset="0"/>
              </a:rPr>
              <a:t>These letters in particular focus on the transformation for those who are </a:t>
            </a:r>
            <a:r>
              <a:rPr lang="en-GB" sz="1200" b="1" dirty="0">
                <a:latin typeface="Arial" panose="020B0604020202020204" pitchFamily="34" charset="0"/>
                <a:cs typeface="Arial" panose="020B0604020202020204" pitchFamily="34" charset="0"/>
              </a:rPr>
              <a:t>in Christ</a:t>
            </a:r>
            <a:r>
              <a:rPr lang="en-GB" sz="1200" dirty="0">
                <a:latin typeface="Arial" panose="020B0604020202020204" pitchFamily="34" charset="0"/>
                <a:cs typeface="Arial" panose="020B0604020202020204" pitchFamily="34" charset="0"/>
              </a:rPr>
              <a:t>. He establishes the changes that this takes and then goes on to talk about living out the resulting life as one transformed. This is evidenced most in Ephesians which often people split in two; who we are and how we behave. </a:t>
            </a:r>
          </a:p>
          <a:p>
            <a:pPr algn="l">
              <a:spcBef>
                <a:spcPts val="600"/>
              </a:spcBef>
            </a:pPr>
            <a:r>
              <a:rPr lang="en-GB" sz="1200" dirty="0">
                <a:latin typeface="Arial" panose="020B0604020202020204" pitchFamily="34" charset="0"/>
                <a:cs typeface="Arial" panose="020B0604020202020204" pitchFamily="34" charset="0"/>
              </a:rPr>
              <a:t>In addition we will read the personal letters of Paul to those younger men he had trained to leave as pastors in the churches he had established. Paul has spent much time in personal discipleship with Timothy and Titus and leaves them in service of their local churches.</a:t>
            </a:r>
          </a:p>
          <a:p>
            <a:pPr algn="l">
              <a:spcBef>
                <a:spcPts val="600"/>
              </a:spcBef>
            </a:pPr>
            <a:r>
              <a:rPr lang="en-GB" sz="1200" dirty="0">
                <a:latin typeface="Arial" panose="020B0604020202020204" pitchFamily="34" charset="0"/>
                <a:cs typeface="Arial" panose="020B0604020202020204" pitchFamily="34" charset="0"/>
              </a:rPr>
              <a:t>In that role he gives a lot of advice on what to do and how to avoid the difficult obstructions people put in place of the Gospel. The church often faces the same issues today. </a:t>
            </a:r>
          </a:p>
          <a:p>
            <a:pPr algn="l">
              <a:spcBef>
                <a:spcPts val="600"/>
              </a:spcBef>
            </a:pPr>
            <a:r>
              <a:rPr lang="en-GB" sz="1200" dirty="0">
                <a:latin typeface="Arial" panose="020B0604020202020204" pitchFamily="34" charset="0"/>
                <a:cs typeface="Arial" panose="020B0604020202020204" pitchFamily="34" charset="0"/>
              </a:rPr>
              <a:t>To guide them he gives a number of trustworthy sayings and some advice from a senior pastor to show where emphasis should be placed and encourages them that they are in the right place as God would have them. </a:t>
            </a:r>
          </a:p>
          <a:p>
            <a:pPr algn="l">
              <a:spcBef>
                <a:spcPts val="600"/>
              </a:spcBef>
            </a:pPr>
            <a:r>
              <a:rPr lang="en-GB" sz="1200" dirty="0">
                <a:latin typeface="Arial" panose="020B0604020202020204" pitchFamily="34" charset="0"/>
                <a:cs typeface="Arial" panose="020B0604020202020204" pitchFamily="34" charset="0"/>
              </a:rPr>
              <a:t>Some suggest that these letters couldn’t have been written by Paul because their style is different to the other letters. However Paul wrote them many years later, in a personal context not a corporate one and from Rome, not in the middle of his journeys, having had years in prison in Jerusalem, Caesarea and Rome. His style is bound to be different. </a:t>
            </a:r>
          </a:p>
          <a:p>
            <a:pPr algn="l">
              <a:spcBef>
                <a:spcPts val="600"/>
              </a:spcBef>
            </a:pPr>
            <a:r>
              <a:rPr lang="en-GB" sz="1200" dirty="0">
                <a:latin typeface="Arial" panose="020B0604020202020204" pitchFamily="34" charset="0"/>
                <a:cs typeface="Arial" panose="020B0604020202020204" pitchFamily="34" charset="0"/>
              </a:rPr>
              <a:t>Paul’s concern is that they continue to pass on the truth carefully and that means there is more of a focus on discipleship. These letters would also have been passed around churches. </a:t>
            </a:r>
            <a:endParaRPr lang="en-GB" sz="1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29309EB-6ED0-4AD8-A109-670CCA3EE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33" y="1957118"/>
            <a:ext cx="4676200" cy="2863970"/>
          </a:xfrm>
          <a:prstGeom prst="rect">
            <a:avLst/>
          </a:prstGeom>
        </p:spPr>
      </p:pic>
    </p:spTree>
    <p:extLst>
      <p:ext uri="{BB962C8B-B14F-4D97-AF65-F5344CB8AC3E}">
        <p14:creationId xmlns:p14="http://schemas.microsoft.com/office/powerpoint/2010/main" val="3620524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BCD5-74F2-4718-AA3F-971C4D088346}"/>
              </a:ext>
            </a:extLst>
          </p:cNvPr>
          <p:cNvSpPr>
            <a:spLocks noGrp="1"/>
          </p:cNvSpPr>
          <p:nvPr>
            <p:ph type="ctrTitle"/>
          </p:nvPr>
        </p:nvSpPr>
        <p:spPr>
          <a:xfrm>
            <a:off x="455670" y="171450"/>
            <a:ext cx="3074041" cy="781938"/>
          </a:xfrm>
        </p:spPr>
        <p:txBody>
          <a:bodyPr>
            <a:normAutofit/>
          </a:bodyPr>
          <a:lstStyle/>
          <a:p>
            <a:pPr algn="l"/>
            <a:r>
              <a:rPr lang="en-GB" sz="2400" b="1" dirty="0">
                <a:latin typeface="Century Gothic" panose="020B0502020202020204" pitchFamily="34" charset="0"/>
              </a:rPr>
              <a:t>Community Bible Experience</a:t>
            </a:r>
          </a:p>
        </p:txBody>
      </p:sp>
      <p:sp>
        <p:nvSpPr>
          <p:cNvPr id="3" name="Subtitle 2">
            <a:extLst>
              <a:ext uri="{FF2B5EF4-FFF2-40B4-BE49-F238E27FC236}">
                <a16:creationId xmlns:a16="http://schemas.microsoft.com/office/drawing/2014/main" id="{1DAB8889-28EC-4365-8B2A-68C2FBCA33E7}"/>
              </a:ext>
            </a:extLst>
          </p:cNvPr>
          <p:cNvSpPr>
            <a:spLocks noGrp="1"/>
          </p:cNvSpPr>
          <p:nvPr>
            <p:ph type="subTitle" idx="1"/>
          </p:nvPr>
        </p:nvSpPr>
        <p:spPr>
          <a:xfrm>
            <a:off x="166363" y="1047200"/>
            <a:ext cx="4146846" cy="919623"/>
          </a:xfrm>
        </p:spPr>
        <p:txBody>
          <a:bodyPr>
            <a:noAutofit/>
          </a:bodyPr>
          <a:lstStyle/>
          <a:p>
            <a:pPr algn="l"/>
            <a:r>
              <a:rPr lang="en-GB" sz="1400" b="1" dirty="0">
                <a:latin typeface="Arial" panose="020B0604020202020204" pitchFamily="34" charset="0"/>
                <a:cs typeface="Arial" panose="020B0604020202020204" pitchFamily="34" charset="0"/>
              </a:rPr>
              <a:t>Week 5. Matthew</a:t>
            </a:r>
          </a:p>
          <a:p>
            <a:pPr algn="l"/>
            <a:r>
              <a:rPr lang="en-GB" sz="1200" dirty="0">
                <a:latin typeface="Arial" panose="020B0604020202020204" pitchFamily="34" charset="0"/>
                <a:cs typeface="Arial" panose="020B0604020202020204" pitchFamily="34" charset="0"/>
              </a:rPr>
              <a:t>The Gospel of Matthew is an eye-witness                 account of the life of Jesus similar to the                        one we recently read by Luke. Matthew though, saw these</a:t>
            </a:r>
            <a:endParaRPr lang="en-GB" sz="14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DD7C816-CE4B-4992-9978-FF215D23F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908" y="171449"/>
            <a:ext cx="1502075" cy="1502075"/>
          </a:xfrm>
          <a:prstGeom prst="rect">
            <a:avLst/>
          </a:prstGeom>
        </p:spPr>
      </p:pic>
      <p:sp>
        <p:nvSpPr>
          <p:cNvPr id="6" name="Rectangle 5">
            <a:extLst>
              <a:ext uri="{FF2B5EF4-FFF2-40B4-BE49-F238E27FC236}">
                <a16:creationId xmlns:a16="http://schemas.microsoft.com/office/drawing/2014/main" id="{FFAC8873-A120-4772-A371-7FDC145020DF}"/>
              </a:ext>
            </a:extLst>
          </p:cNvPr>
          <p:cNvSpPr/>
          <p:nvPr/>
        </p:nvSpPr>
        <p:spPr>
          <a:xfrm>
            <a:off x="60388"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4CEABE3E-D2BE-4CDD-953C-72EABEE0FEF1}"/>
              </a:ext>
            </a:extLst>
          </p:cNvPr>
          <p:cNvSpPr txBox="1">
            <a:spLocks/>
          </p:cNvSpPr>
          <p:nvPr/>
        </p:nvSpPr>
        <p:spPr>
          <a:xfrm>
            <a:off x="5424473" y="171450"/>
            <a:ext cx="3074041" cy="7819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400" b="1">
                <a:latin typeface="Century Gothic" panose="020B0502020202020204" pitchFamily="34" charset="0"/>
              </a:rPr>
              <a:t>Community Bible Experience</a:t>
            </a:r>
            <a:endParaRPr lang="en-GB" sz="2400" b="1" dirty="0">
              <a:latin typeface="Century Gothic" panose="020B0502020202020204" pitchFamily="34" charset="0"/>
            </a:endParaRPr>
          </a:p>
        </p:txBody>
      </p:sp>
      <p:pic>
        <p:nvPicPr>
          <p:cNvPr id="10" name="Picture 9">
            <a:extLst>
              <a:ext uri="{FF2B5EF4-FFF2-40B4-BE49-F238E27FC236}">
                <a16:creationId xmlns:a16="http://schemas.microsoft.com/office/drawing/2014/main" id="{6CD146EB-F068-4566-9E67-97EB6DDA4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3711" y="171449"/>
            <a:ext cx="1502075" cy="1502075"/>
          </a:xfrm>
          <a:prstGeom prst="rect">
            <a:avLst/>
          </a:prstGeom>
        </p:spPr>
      </p:pic>
      <p:sp>
        <p:nvSpPr>
          <p:cNvPr id="11" name="Rectangle 10">
            <a:extLst>
              <a:ext uri="{FF2B5EF4-FFF2-40B4-BE49-F238E27FC236}">
                <a16:creationId xmlns:a16="http://schemas.microsoft.com/office/drawing/2014/main" id="{40F60DC4-9CB2-4329-941D-EA433B728296}"/>
              </a:ext>
            </a:extLst>
          </p:cNvPr>
          <p:cNvSpPr/>
          <p:nvPr/>
        </p:nvSpPr>
        <p:spPr>
          <a:xfrm>
            <a:off x="5029191"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ubtitle 2">
            <a:extLst>
              <a:ext uri="{FF2B5EF4-FFF2-40B4-BE49-F238E27FC236}">
                <a16:creationId xmlns:a16="http://schemas.microsoft.com/office/drawing/2014/main" id="{63F447F4-23EB-460A-B954-281CDFD6AD22}"/>
              </a:ext>
            </a:extLst>
          </p:cNvPr>
          <p:cNvSpPr txBox="1">
            <a:spLocks/>
          </p:cNvSpPr>
          <p:nvPr/>
        </p:nvSpPr>
        <p:spPr>
          <a:xfrm>
            <a:off x="158038" y="1871191"/>
            <a:ext cx="4733142" cy="48574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200" dirty="0">
                <a:latin typeface="Arial" panose="020B0604020202020204" pitchFamily="34" charset="0"/>
                <a:cs typeface="Arial" panose="020B0604020202020204" pitchFamily="34" charset="0"/>
              </a:rPr>
              <a:t>events first hand, having been one of the disciples. </a:t>
            </a:r>
          </a:p>
          <a:p>
            <a:pPr algn="l">
              <a:lnSpc>
                <a:spcPct val="100000"/>
              </a:lnSpc>
              <a:spcBef>
                <a:spcPts val="300"/>
              </a:spcBef>
            </a:pPr>
            <a:r>
              <a:rPr lang="en-GB" sz="1200" dirty="0">
                <a:latin typeface="Arial" panose="020B0604020202020204" pitchFamily="34" charset="0"/>
                <a:cs typeface="Arial" panose="020B0604020202020204" pitchFamily="34" charset="0"/>
              </a:rPr>
              <a:t>Matthew was also called Levi and had a strong Jewish heritage but he calls himself ‘Matthew, the tax collector’ a number of times in recognition of where Jesus brought him from. As a tax collector he would have been educated (more than Peter or John) but probably wasn’t very moral and had a poor reputation because he worked with the Romans. </a:t>
            </a:r>
          </a:p>
          <a:p>
            <a:pPr algn="l">
              <a:lnSpc>
                <a:spcPct val="100000"/>
              </a:lnSpc>
              <a:spcBef>
                <a:spcPts val="300"/>
              </a:spcBef>
            </a:pPr>
            <a:r>
              <a:rPr lang="en-GB" sz="1200" dirty="0">
                <a:latin typeface="Arial" panose="020B0604020202020204" pitchFamily="34" charset="0"/>
                <a:cs typeface="Arial" panose="020B0604020202020204" pitchFamily="34" charset="0"/>
              </a:rPr>
              <a:t>His Gospel was written more to the Jewish communities throughout the world. He very much connects his stories of Jesus with the Old Testament. The Genealogy at the start, for example, traces Jesus’ ancestry back through Jewish roots to Abraham. In particular he shows again and again how Jesus fulfils all the promises of the Old Testament, proving He is the Messiah and more, the one sent by God to be Immanuel (God with us). </a:t>
            </a:r>
          </a:p>
          <a:p>
            <a:pPr algn="l">
              <a:lnSpc>
                <a:spcPct val="100000"/>
              </a:lnSpc>
              <a:spcBef>
                <a:spcPts val="300"/>
              </a:spcBef>
            </a:pPr>
            <a:r>
              <a:rPr lang="en-GB" sz="1200" dirty="0">
                <a:latin typeface="Arial" panose="020B0604020202020204" pitchFamily="34" charset="0"/>
                <a:cs typeface="Arial" panose="020B0604020202020204" pitchFamily="34" charset="0"/>
              </a:rPr>
              <a:t>He therefore ensures that the reader sees the continuation of God’s plan from Old Testament to new, not a different plan completely. </a:t>
            </a:r>
          </a:p>
          <a:p>
            <a:pPr algn="l">
              <a:lnSpc>
                <a:spcPct val="100000"/>
              </a:lnSpc>
              <a:spcBef>
                <a:spcPts val="300"/>
              </a:spcBef>
            </a:pPr>
            <a:r>
              <a:rPr lang="en-GB" sz="1200" dirty="0">
                <a:latin typeface="Arial" panose="020B0604020202020204" pitchFamily="34" charset="0"/>
                <a:cs typeface="Arial" panose="020B0604020202020204" pitchFamily="34" charset="0"/>
              </a:rPr>
              <a:t>Having walked with Jesus he tells stories of what he said, quoting the sermon on the Mount, for example, in more detail than Luke. It may have been that he sat taking notes of all the sermons and parables Jesus told. He also gives detailed accounts of miracles and events in Jesus life. He emphasises the coming kingdom as the fulfilment of all Jesus had come to do and that kingdom theme is throughout it, even in the prophecy of the end times. His emphasis on parables and teaching then show what the new kingdom will be like in Christ. </a:t>
            </a:r>
          </a:p>
        </p:txBody>
      </p:sp>
      <p:sp>
        <p:nvSpPr>
          <p:cNvPr id="34" name="Subtitle 2">
            <a:extLst>
              <a:ext uri="{FF2B5EF4-FFF2-40B4-BE49-F238E27FC236}">
                <a16:creationId xmlns:a16="http://schemas.microsoft.com/office/drawing/2014/main" id="{F7E646B1-5212-4CBA-98E0-58CE9E92AF1D}"/>
              </a:ext>
            </a:extLst>
          </p:cNvPr>
          <p:cNvSpPr txBox="1">
            <a:spLocks/>
          </p:cNvSpPr>
          <p:nvPr/>
        </p:nvSpPr>
        <p:spPr>
          <a:xfrm>
            <a:off x="5166797" y="1052955"/>
            <a:ext cx="3502750" cy="91386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dirty="0">
                <a:latin typeface="Arial" panose="020B0604020202020204" pitchFamily="34" charset="0"/>
                <a:cs typeface="Arial" panose="020B0604020202020204" pitchFamily="34" charset="0"/>
              </a:rPr>
              <a:t>Week 6. Hebrews, James, Mark</a:t>
            </a:r>
          </a:p>
          <a:p>
            <a:pPr algn="l"/>
            <a:r>
              <a:rPr lang="en-GB" sz="1200" dirty="0">
                <a:latin typeface="Arial" panose="020B0604020202020204" pitchFamily="34" charset="0"/>
                <a:cs typeface="Arial" panose="020B0604020202020204" pitchFamily="34" charset="0"/>
              </a:rPr>
              <a:t>Following Matthew there is more writing that     follows on from the Old Testament and how   Jesus is fulfilling all the Old Testament promises.</a:t>
            </a:r>
          </a:p>
          <a:p>
            <a:pPr algn="l"/>
            <a:endParaRPr lang="en-GB" sz="1400" b="1" dirty="0">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9D2E212B-C2AE-4DA9-A505-9A85AB5D2B4D}"/>
              </a:ext>
            </a:extLst>
          </p:cNvPr>
          <p:cNvSpPr txBox="1">
            <a:spLocks/>
          </p:cNvSpPr>
          <p:nvPr/>
        </p:nvSpPr>
        <p:spPr>
          <a:xfrm>
            <a:off x="5149546" y="1928705"/>
            <a:ext cx="4555587" cy="49292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1200" dirty="0">
                <a:latin typeface="Arial" panose="020B0604020202020204" pitchFamily="34" charset="0"/>
                <a:cs typeface="Arial" panose="020B0604020202020204" pitchFamily="34" charset="0"/>
              </a:rPr>
              <a:t>Firstly there is Hebrews. The writer, although unknown, is obviously a Christian with Jewish heritage writing to Jewish brothers and sisters. He is reminding them ‘</a:t>
            </a:r>
            <a:r>
              <a:rPr lang="en-GB" sz="1200" b="1" dirty="0">
                <a:latin typeface="Arial" panose="020B0604020202020204" pitchFamily="34" charset="0"/>
                <a:cs typeface="Arial" panose="020B0604020202020204" pitchFamily="34" charset="0"/>
              </a:rPr>
              <a:t>how much more</a:t>
            </a:r>
            <a:r>
              <a:rPr lang="en-GB" sz="1200" dirty="0">
                <a:latin typeface="Arial" panose="020B0604020202020204" pitchFamily="34" charset="0"/>
                <a:cs typeface="Arial" panose="020B0604020202020204" pitchFamily="34" charset="0"/>
              </a:rPr>
              <a:t>’ Jesus is than the old law, promises, and prophecies and how He fulfils them and replaces them with a new covenant. </a:t>
            </a:r>
          </a:p>
          <a:p>
            <a:pPr algn="l">
              <a:spcBef>
                <a:spcPts val="600"/>
              </a:spcBef>
            </a:pPr>
            <a:r>
              <a:rPr lang="en-GB" sz="1200" dirty="0">
                <a:latin typeface="Arial" panose="020B0604020202020204" pitchFamily="34" charset="0"/>
                <a:cs typeface="Arial" panose="020B0604020202020204" pitchFamily="34" charset="0"/>
              </a:rPr>
              <a:t>Hebrews shows the fulfilment of Scriptures, the prophecies that point to Jesus and how the Old Testament heroes were not commended for their Jewish heritage or their works but their faith. Just like the new believers what got them through was their trust in a powerful God and in Jesus this God comes closer and more real to our lives. </a:t>
            </a:r>
          </a:p>
          <a:p>
            <a:pPr algn="l">
              <a:spcBef>
                <a:spcPts val="600"/>
              </a:spcBef>
            </a:pPr>
            <a:r>
              <a:rPr lang="en-GB" sz="1200" dirty="0">
                <a:latin typeface="Arial" panose="020B0604020202020204" pitchFamily="34" charset="0"/>
                <a:cs typeface="Arial" panose="020B0604020202020204" pitchFamily="34" charset="0"/>
              </a:rPr>
              <a:t>Along with that James says that in trusting God we don’t do nothing, our real faith is matched by action, by living out our hope and by prayer and life together that shows who we trust. </a:t>
            </a:r>
          </a:p>
          <a:p>
            <a:pPr algn="l">
              <a:spcBef>
                <a:spcPts val="600"/>
              </a:spcBef>
            </a:pPr>
            <a:r>
              <a:rPr lang="en-GB" sz="1200" dirty="0">
                <a:latin typeface="Arial" panose="020B0604020202020204" pitchFamily="34" charset="0"/>
                <a:cs typeface="Arial" panose="020B0604020202020204" pitchFamily="34" charset="0"/>
              </a:rPr>
              <a:t>James was the brother of Jesus and saw so much more than others. He was not one of the 12 but was one of the leaders in the church in Jerusalem as they scattered and spread the Gospel. He saw Jesus live differently and faith in Him should also be met with real action. Some of the Jewish believers had been accused of letting people away with anything and James affirms this is not the case, faith is shown in action.</a:t>
            </a:r>
          </a:p>
          <a:p>
            <a:pPr algn="l">
              <a:spcBef>
                <a:spcPts val="600"/>
              </a:spcBef>
            </a:pPr>
            <a:r>
              <a:rPr lang="en-GB" sz="1200" dirty="0">
                <a:latin typeface="Arial" panose="020B0604020202020204" pitchFamily="34" charset="0"/>
                <a:cs typeface="Arial" panose="020B0604020202020204" pitchFamily="34" charset="0"/>
              </a:rPr>
              <a:t>Finally Mark’s Gospel is a shorter summary of Jesus life. It is a simple Gospel with no Genealogy and less attacks on the Pharisees because it was meant for Gentile readers. For the same reason his proofs of the deity of Jesus depend less on the fulfilment of prophecies and more on miracles. </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385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BCD5-74F2-4718-AA3F-971C4D088346}"/>
              </a:ext>
            </a:extLst>
          </p:cNvPr>
          <p:cNvSpPr>
            <a:spLocks noGrp="1"/>
          </p:cNvSpPr>
          <p:nvPr>
            <p:ph type="ctrTitle"/>
          </p:nvPr>
        </p:nvSpPr>
        <p:spPr>
          <a:xfrm>
            <a:off x="455670" y="171450"/>
            <a:ext cx="3074041" cy="781938"/>
          </a:xfrm>
        </p:spPr>
        <p:txBody>
          <a:bodyPr>
            <a:normAutofit/>
          </a:bodyPr>
          <a:lstStyle/>
          <a:p>
            <a:pPr algn="l"/>
            <a:r>
              <a:rPr lang="en-GB" sz="2400" b="1" dirty="0">
                <a:latin typeface="Century Gothic" panose="020B0502020202020204" pitchFamily="34" charset="0"/>
              </a:rPr>
              <a:t>Community Bible Experience</a:t>
            </a:r>
          </a:p>
        </p:txBody>
      </p:sp>
      <p:sp>
        <p:nvSpPr>
          <p:cNvPr id="3" name="Subtitle 2">
            <a:extLst>
              <a:ext uri="{FF2B5EF4-FFF2-40B4-BE49-F238E27FC236}">
                <a16:creationId xmlns:a16="http://schemas.microsoft.com/office/drawing/2014/main" id="{1DAB8889-28EC-4365-8B2A-68C2FBCA33E7}"/>
              </a:ext>
            </a:extLst>
          </p:cNvPr>
          <p:cNvSpPr>
            <a:spLocks noGrp="1"/>
          </p:cNvSpPr>
          <p:nvPr>
            <p:ph type="subTitle" idx="1"/>
          </p:nvPr>
        </p:nvSpPr>
        <p:spPr>
          <a:xfrm>
            <a:off x="166363" y="995444"/>
            <a:ext cx="4146846" cy="919623"/>
          </a:xfrm>
        </p:spPr>
        <p:txBody>
          <a:bodyPr>
            <a:noAutofit/>
          </a:bodyPr>
          <a:lstStyle/>
          <a:p>
            <a:pPr algn="l"/>
            <a:r>
              <a:rPr lang="en-GB" sz="1400" b="1" dirty="0">
                <a:latin typeface="Arial" panose="020B0604020202020204" pitchFamily="34" charset="0"/>
                <a:cs typeface="Arial" panose="020B0604020202020204" pitchFamily="34" charset="0"/>
              </a:rPr>
              <a:t>Week 7. Peter, Jude, John’s Gospel</a:t>
            </a:r>
          </a:p>
          <a:p>
            <a:pPr algn="l"/>
            <a:r>
              <a:rPr lang="en-GB" sz="1200" dirty="0">
                <a:latin typeface="Arial" panose="020B0604020202020204" pitchFamily="34" charset="0"/>
                <a:cs typeface="Arial" panose="020B0604020202020204" pitchFamily="34" charset="0"/>
              </a:rPr>
              <a:t>Peter writes 2 letters to believers scattered	        around the world to encourage them. The 	      letters are to give them hope and confidence in their faith.</a:t>
            </a:r>
            <a:endParaRPr lang="en-GB" sz="1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DD7C816-CE4B-4992-9978-FF215D23F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908" y="171449"/>
            <a:ext cx="1502075" cy="1502075"/>
          </a:xfrm>
          <a:prstGeom prst="rect">
            <a:avLst/>
          </a:prstGeom>
        </p:spPr>
      </p:pic>
      <p:sp>
        <p:nvSpPr>
          <p:cNvPr id="6" name="Rectangle 5">
            <a:extLst>
              <a:ext uri="{FF2B5EF4-FFF2-40B4-BE49-F238E27FC236}">
                <a16:creationId xmlns:a16="http://schemas.microsoft.com/office/drawing/2014/main" id="{FFAC8873-A120-4772-A371-7FDC145020DF}"/>
              </a:ext>
            </a:extLst>
          </p:cNvPr>
          <p:cNvSpPr/>
          <p:nvPr/>
        </p:nvSpPr>
        <p:spPr>
          <a:xfrm>
            <a:off x="60388"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4CEABE3E-D2BE-4CDD-953C-72EABEE0FEF1}"/>
              </a:ext>
            </a:extLst>
          </p:cNvPr>
          <p:cNvSpPr txBox="1">
            <a:spLocks/>
          </p:cNvSpPr>
          <p:nvPr/>
        </p:nvSpPr>
        <p:spPr>
          <a:xfrm>
            <a:off x="5424473" y="171450"/>
            <a:ext cx="3074041" cy="7819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400" b="1">
                <a:latin typeface="Century Gothic" panose="020B0502020202020204" pitchFamily="34" charset="0"/>
              </a:rPr>
              <a:t>Community Bible Experience</a:t>
            </a:r>
            <a:endParaRPr lang="en-GB" sz="2400" b="1" dirty="0">
              <a:latin typeface="Century Gothic" panose="020B0502020202020204" pitchFamily="34" charset="0"/>
            </a:endParaRPr>
          </a:p>
        </p:txBody>
      </p:sp>
      <p:pic>
        <p:nvPicPr>
          <p:cNvPr id="10" name="Picture 9">
            <a:extLst>
              <a:ext uri="{FF2B5EF4-FFF2-40B4-BE49-F238E27FC236}">
                <a16:creationId xmlns:a16="http://schemas.microsoft.com/office/drawing/2014/main" id="{6CD146EB-F068-4566-9E67-97EB6DDA4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3711" y="171449"/>
            <a:ext cx="1502075" cy="1502075"/>
          </a:xfrm>
          <a:prstGeom prst="rect">
            <a:avLst/>
          </a:prstGeom>
        </p:spPr>
      </p:pic>
      <p:sp>
        <p:nvSpPr>
          <p:cNvPr id="11" name="Rectangle 10">
            <a:extLst>
              <a:ext uri="{FF2B5EF4-FFF2-40B4-BE49-F238E27FC236}">
                <a16:creationId xmlns:a16="http://schemas.microsoft.com/office/drawing/2014/main" id="{40F60DC4-9CB2-4329-941D-EA433B728296}"/>
              </a:ext>
            </a:extLst>
          </p:cNvPr>
          <p:cNvSpPr/>
          <p:nvPr/>
        </p:nvSpPr>
        <p:spPr>
          <a:xfrm>
            <a:off x="5029191" y="77638"/>
            <a:ext cx="4796287" cy="671997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ubtitle 2">
            <a:extLst>
              <a:ext uri="{FF2B5EF4-FFF2-40B4-BE49-F238E27FC236}">
                <a16:creationId xmlns:a16="http://schemas.microsoft.com/office/drawing/2014/main" id="{63F447F4-23EB-460A-B954-281CDFD6AD22}"/>
              </a:ext>
            </a:extLst>
          </p:cNvPr>
          <p:cNvSpPr txBox="1">
            <a:spLocks/>
          </p:cNvSpPr>
          <p:nvPr/>
        </p:nvSpPr>
        <p:spPr>
          <a:xfrm>
            <a:off x="158038" y="1836687"/>
            <a:ext cx="4733142" cy="48574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200" dirty="0">
                <a:latin typeface="Arial" panose="020B0604020202020204" pitchFamily="34" charset="0"/>
                <a:cs typeface="Arial" panose="020B0604020202020204" pitchFamily="34" charset="0"/>
              </a:rPr>
              <a:t>Like Mark’s Gospel, which we just read, Peter recognises that Gentiles spread everywhere might feel inferior and so he writes to encourage them that they have everything they need. In 1 Peter he points to the fact that they are a </a:t>
            </a:r>
            <a:r>
              <a:rPr lang="en-GB" sz="1200" b="1" dirty="0">
                <a:latin typeface="Arial" panose="020B0604020202020204" pitchFamily="34" charset="0"/>
                <a:cs typeface="Arial" panose="020B0604020202020204" pitchFamily="34" charset="0"/>
              </a:rPr>
              <a:t>chosen people</a:t>
            </a:r>
            <a:r>
              <a:rPr lang="en-GB" sz="1200" dirty="0">
                <a:latin typeface="Arial" panose="020B0604020202020204" pitchFamily="34" charset="0"/>
                <a:cs typeface="Arial" panose="020B0604020202020204" pitchFamily="34" charset="0"/>
              </a:rPr>
              <a:t>, whether wife, husband, slave or master, part of God’s holy nation. In 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Peter he reminds them that </a:t>
            </a:r>
            <a:r>
              <a:rPr lang="en-GB" sz="1200" b="1" dirty="0">
                <a:latin typeface="Arial" panose="020B0604020202020204" pitchFamily="34" charset="0"/>
                <a:cs typeface="Arial" panose="020B0604020202020204" pitchFamily="34" charset="0"/>
              </a:rPr>
              <a:t>they have everything they need </a:t>
            </a:r>
            <a:r>
              <a:rPr lang="en-GB" sz="1200" dirty="0">
                <a:latin typeface="Arial" panose="020B0604020202020204" pitchFamily="34" charset="0"/>
                <a:cs typeface="Arial" panose="020B0604020202020204" pitchFamily="34" charset="0"/>
              </a:rPr>
              <a:t>and reminds them not to be distracted by those who have false motives. 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Peter also points to the return of Jesus, not as something God has forgotten, but as an ultimate promise we should long for.</a:t>
            </a:r>
          </a:p>
          <a:p>
            <a:pPr algn="l">
              <a:lnSpc>
                <a:spcPct val="100000"/>
              </a:lnSpc>
              <a:spcBef>
                <a:spcPts val="300"/>
              </a:spcBef>
            </a:pPr>
            <a:r>
              <a:rPr lang="en-GB" sz="1200" dirty="0">
                <a:latin typeface="Arial" panose="020B0604020202020204" pitchFamily="34" charset="0"/>
                <a:cs typeface="Arial" panose="020B0604020202020204" pitchFamily="34" charset="0"/>
              </a:rPr>
              <a:t>Jude, the younger half-brother of Jesus, like James calls himself a servant of Jesus and like Peter reminds us not to be caught out by false teachers. False teachers are recognised by using God’s grace as an excuse for immorality (v4). </a:t>
            </a:r>
          </a:p>
          <a:p>
            <a:pPr algn="l">
              <a:lnSpc>
                <a:spcPct val="100000"/>
              </a:lnSpc>
              <a:spcBef>
                <a:spcPts val="300"/>
              </a:spcBef>
            </a:pPr>
            <a:r>
              <a:rPr lang="en-GB" sz="1200" dirty="0">
                <a:latin typeface="Arial" panose="020B0604020202020204" pitchFamily="34" charset="0"/>
                <a:cs typeface="Arial" panose="020B0604020202020204" pitchFamily="34" charset="0"/>
              </a:rPr>
              <a:t>The Gospel of John is different from the other Gospels. They are called synoptic Gospels, giving a synopsis of Jesus life, but John starts even before that, before He put on flesh, with His true Godliness. He gives a more intimate picture of Jesus, one where He is confident who He is and where He contends with the Pharisees and others. He doesn’t just tell what Jesus did and taught, but also about who He was and in particular chapters 1 and 17 are nothing like the other Gospels. He explains his reason for writing in John 20:31.</a:t>
            </a:r>
          </a:p>
          <a:p>
            <a:pPr algn="l">
              <a:lnSpc>
                <a:spcPct val="100000"/>
              </a:lnSpc>
              <a:spcBef>
                <a:spcPts val="300"/>
              </a:spcBef>
            </a:pPr>
            <a:r>
              <a:rPr lang="en-GB" sz="1200" dirty="0">
                <a:latin typeface="Arial" panose="020B0604020202020204" pitchFamily="34" charset="0"/>
                <a:cs typeface="Arial" panose="020B0604020202020204" pitchFamily="34" charset="0"/>
              </a:rPr>
              <a:t>In reading John’s Gospels watch out for the “I Am…” sayings, for </a:t>
            </a:r>
            <a:r>
              <a:rPr lang="en-GB" sz="1200" b="1" dirty="0">
                <a:latin typeface="Arial" panose="020B0604020202020204" pitchFamily="34" charset="0"/>
                <a:cs typeface="Arial" panose="020B0604020202020204" pitchFamily="34" charset="0"/>
              </a:rPr>
              <a:t>His deity </a:t>
            </a:r>
            <a:r>
              <a:rPr lang="en-GB" sz="1200" dirty="0">
                <a:latin typeface="Arial" panose="020B0604020202020204" pitchFamily="34" charset="0"/>
                <a:cs typeface="Arial" panose="020B0604020202020204" pitchFamily="34" charset="0"/>
              </a:rPr>
              <a:t>and signs that point to that. John’s Gospel also introduces us more to </a:t>
            </a:r>
            <a:r>
              <a:rPr lang="en-GB" sz="1200" b="1" dirty="0">
                <a:latin typeface="Arial" panose="020B0604020202020204" pitchFamily="34" charset="0"/>
                <a:cs typeface="Arial" panose="020B0604020202020204" pitchFamily="34" charset="0"/>
              </a:rPr>
              <a:t>the Holy Spirit </a:t>
            </a:r>
            <a:r>
              <a:rPr lang="en-GB" sz="1200" dirty="0">
                <a:latin typeface="Arial" panose="020B0604020202020204" pitchFamily="34" charset="0"/>
                <a:cs typeface="Arial" panose="020B0604020202020204" pitchFamily="34" charset="0"/>
              </a:rPr>
              <a:t>and what He will do when He comes on His people.  </a:t>
            </a:r>
          </a:p>
        </p:txBody>
      </p:sp>
      <p:sp>
        <p:nvSpPr>
          <p:cNvPr id="34" name="Subtitle 2">
            <a:extLst>
              <a:ext uri="{FF2B5EF4-FFF2-40B4-BE49-F238E27FC236}">
                <a16:creationId xmlns:a16="http://schemas.microsoft.com/office/drawing/2014/main" id="{F7E646B1-5212-4CBA-98E0-58CE9E92AF1D}"/>
              </a:ext>
            </a:extLst>
          </p:cNvPr>
          <p:cNvSpPr txBox="1">
            <a:spLocks/>
          </p:cNvSpPr>
          <p:nvPr/>
        </p:nvSpPr>
        <p:spPr>
          <a:xfrm>
            <a:off x="5166797" y="1001199"/>
            <a:ext cx="4365392" cy="91386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dirty="0">
                <a:latin typeface="Arial" panose="020B0604020202020204" pitchFamily="34" charset="0"/>
                <a:cs typeface="Arial" panose="020B0604020202020204" pitchFamily="34" charset="0"/>
              </a:rPr>
              <a:t>Week 8. 1,2,3 John and Revelation</a:t>
            </a:r>
          </a:p>
          <a:p>
            <a:pPr algn="l"/>
            <a:r>
              <a:rPr lang="en-GB" sz="1200" dirty="0">
                <a:latin typeface="Arial" panose="020B0604020202020204" pitchFamily="34" charset="0"/>
                <a:cs typeface="Arial" panose="020B0604020202020204" pitchFamily="34" charset="0"/>
              </a:rPr>
              <a:t>As well as the Gospel we read last week 	          John also wrote 3 letters to churches to   	      encourage them in their faith. </a:t>
            </a:r>
          </a:p>
          <a:p>
            <a:pPr algn="l"/>
            <a:endParaRPr lang="en-GB" sz="1400" b="1" dirty="0">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9D2E212B-C2AE-4DA9-A505-9A85AB5D2B4D}"/>
              </a:ext>
            </a:extLst>
          </p:cNvPr>
          <p:cNvSpPr txBox="1">
            <a:spLocks/>
          </p:cNvSpPr>
          <p:nvPr/>
        </p:nvSpPr>
        <p:spPr>
          <a:xfrm>
            <a:off x="5149546" y="1876949"/>
            <a:ext cx="4555587" cy="49292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1200" dirty="0">
                <a:latin typeface="Arial" panose="020B0604020202020204" pitchFamily="34" charset="0"/>
                <a:cs typeface="Arial" panose="020B0604020202020204" pitchFamily="34" charset="0"/>
              </a:rPr>
              <a:t>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John reminds everyone that God is light and not to hide our sin but let God forgive it. He then goes on to say what it means to be disciples, to obey and to love. It has some wonderful truths, that </a:t>
            </a:r>
            <a:r>
              <a:rPr lang="en-GB" sz="1200" b="1" dirty="0">
                <a:latin typeface="Arial" panose="020B0604020202020204" pitchFamily="34" charset="0"/>
                <a:cs typeface="Arial" panose="020B0604020202020204" pitchFamily="34" charset="0"/>
              </a:rPr>
              <a:t>God is love</a:t>
            </a:r>
            <a:r>
              <a:rPr lang="en-GB" sz="1200" dirty="0">
                <a:latin typeface="Arial" panose="020B0604020202020204" pitchFamily="34" charset="0"/>
                <a:cs typeface="Arial" panose="020B0604020202020204" pitchFamily="34" charset="0"/>
              </a:rPr>
              <a:t> so love is the evidence of His followers and that we are </a:t>
            </a:r>
            <a:r>
              <a:rPr lang="en-GB" sz="1200" b="1" dirty="0">
                <a:latin typeface="Arial" panose="020B0604020202020204" pitchFamily="34" charset="0"/>
                <a:cs typeface="Arial" panose="020B0604020202020204" pitchFamily="34" charset="0"/>
              </a:rPr>
              <a:t>called children of God</a:t>
            </a:r>
            <a:r>
              <a:rPr lang="en-GB" sz="1200" dirty="0">
                <a:latin typeface="Arial" panose="020B0604020202020204" pitchFamily="34" charset="0"/>
                <a:cs typeface="Arial" panose="020B0604020202020204" pitchFamily="34" charset="0"/>
              </a:rPr>
              <a:t>. As we follow Jesus we will stand out by our love for one another and our faithfulness to the truth. False teachers will have many ideas that stray from the faithful truth of Jesus as the Son of God. </a:t>
            </a:r>
          </a:p>
          <a:p>
            <a:pPr algn="l">
              <a:spcBef>
                <a:spcPts val="600"/>
              </a:spcBef>
            </a:pPr>
            <a:r>
              <a:rPr lang="en-GB" sz="1200" dirty="0">
                <a:latin typeface="Arial" panose="020B0604020202020204" pitchFamily="34" charset="0"/>
                <a:cs typeface="Arial" panose="020B0604020202020204" pitchFamily="34" charset="0"/>
              </a:rPr>
              <a:t>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and 3</a:t>
            </a:r>
            <a:r>
              <a:rPr lang="en-GB" sz="1200" baseline="30000" dirty="0">
                <a:latin typeface="Arial" panose="020B0604020202020204" pitchFamily="34" charset="0"/>
                <a:cs typeface="Arial" panose="020B0604020202020204" pitchFamily="34" charset="0"/>
              </a:rPr>
              <a:t>rd</a:t>
            </a:r>
            <a:r>
              <a:rPr lang="en-GB" sz="1200" dirty="0">
                <a:latin typeface="Arial" panose="020B0604020202020204" pitchFamily="34" charset="0"/>
                <a:cs typeface="Arial" panose="020B0604020202020204" pitchFamily="34" charset="0"/>
              </a:rPr>
              <a:t> John are short letters, written to beloved friends to encourage them not to be deceived but to continue to walk in the truth. John </a:t>
            </a:r>
            <a:r>
              <a:rPr lang="en-GB" sz="1200" b="1" dirty="0">
                <a:latin typeface="Arial" panose="020B0604020202020204" pitchFamily="34" charset="0"/>
                <a:cs typeface="Arial" panose="020B0604020202020204" pitchFamily="34" charset="0"/>
              </a:rPr>
              <a:t>has no greater joy than see them walk in truth.</a:t>
            </a:r>
          </a:p>
          <a:p>
            <a:pPr algn="l">
              <a:spcBef>
                <a:spcPts val="600"/>
              </a:spcBef>
            </a:pPr>
            <a:r>
              <a:rPr lang="en-GB" sz="1200" dirty="0">
                <a:latin typeface="Arial" panose="020B0604020202020204" pitchFamily="34" charset="0"/>
                <a:cs typeface="Arial" panose="020B0604020202020204" pitchFamily="34" charset="0"/>
              </a:rPr>
              <a:t>Revelation is the most complicated book as God gives John a picture of what is to come. Firstly it begins with </a:t>
            </a:r>
            <a:r>
              <a:rPr lang="en-GB" sz="1200" b="1" dirty="0">
                <a:latin typeface="Arial" panose="020B0604020202020204" pitchFamily="34" charset="0"/>
                <a:cs typeface="Arial" panose="020B0604020202020204" pitchFamily="34" charset="0"/>
              </a:rPr>
              <a:t>a vision of Jesus </a:t>
            </a:r>
            <a:r>
              <a:rPr lang="en-GB" sz="1200" dirty="0">
                <a:latin typeface="Arial" panose="020B0604020202020204" pitchFamily="34" charset="0"/>
                <a:cs typeface="Arial" panose="020B0604020202020204" pitchFamily="34" charset="0"/>
              </a:rPr>
              <a:t>in His glory. Then it follows with Jesus speaking earnestly to 7 of the churches, discussing their problems and challenges and His promises for those who persevere. Then it tells of the throne of God and Jesus approaching the throne, to </a:t>
            </a:r>
            <a:r>
              <a:rPr lang="en-GB" sz="1200" b="1" dirty="0">
                <a:latin typeface="Arial" panose="020B0604020202020204" pitchFamily="34" charset="0"/>
                <a:cs typeface="Arial" panose="020B0604020202020204" pitchFamily="34" charset="0"/>
              </a:rPr>
              <a:t>bring an end </a:t>
            </a:r>
            <a:r>
              <a:rPr lang="en-GB" sz="1200" dirty="0">
                <a:latin typeface="Arial" panose="020B0604020202020204" pitchFamily="34" charset="0"/>
                <a:cs typeface="Arial" panose="020B0604020202020204" pitchFamily="34" charset="0"/>
              </a:rPr>
              <a:t>to time and the earth.</a:t>
            </a:r>
          </a:p>
          <a:p>
            <a:pPr algn="l">
              <a:spcBef>
                <a:spcPts val="600"/>
              </a:spcBef>
            </a:pPr>
            <a:r>
              <a:rPr lang="en-GB" sz="1200" dirty="0">
                <a:latin typeface="Arial" panose="020B0604020202020204" pitchFamily="34" charset="0"/>
                <a:cs typeface="Arial" panose="020B0604020202020204" pitchFamily="34" charset="0"/>
              </a:rPr>
              <a:t>As Revelation describes things that are to happen John is describing things he doesn’t understand in pictures and metaphors that are not always clear. If we try too hard to examine them we speculate on what they might be, so we focus more on the great plan of God. After Jesus defeats His enemies there will be judgment and then heaven and the lake of fire. He describes these in some measure but not completely. God revealed to John and through John to the church that Jesus would have the final victory and that His enemies’ power will be overthrown.</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49330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298</TotalTime>
  <Words>3360</Words>
  <Application>Microsoft Office PowerPoint</Application>
  <PresentationFormat>A4 Paper (210x297 mm)</PresentationFormat>
  <Paragraphs>182</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Arial Narrow</vt:lpstr>
      <vt:lpstr>Calibri</vt:lpstr>
      <vt:lpstr>Calibri Light</vt:lpstr>
      <vt:lpstr>Century Gothic</vt:lpstr>
      <vt:lpstr>Office Theme</vt:lpstr>
      <vt:lpstr>Community Bible Experience</vt:lpstr>
      <vt:lpstr>Community Bible Experience</vt:lpstr>
      <vt:lpstr>Community Bible Experience</vt:lpstr>
      <vt:lpstr>Community Bible Experience</vt:lpstr>
      <vt:lpstr>Community Bible Experience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Bible Experience</dc:title>
  <dc:creator>DBC</dc:creator>
  <cp:lastModifiedBy>DBC</cp:lastModifiedBy>
  <cp:revision>30</cp:revision>
  <cp:lastPrinted>2024-01-16T18:04:25Z</cp:lastPrinted>
  <dcterms:created xsi:type="dcterms:W3CDTF">2024-01-16T16:45:50Z</dcterms:created>
  <dcterms:modified xsi:type="dcterms:W3CDTF">2024-03-17T21:04:53Z</dcterms:modified>
</cp:coreProperties>
</file>